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mbria" panose="02040503050406030204" pitchFamily="18" charset="0"/>
      <p:regular r:id="rId13"/>
      <p:bold r:id="rId14"/>
      <p:italic r:id="rId15"/>
      <p:boldItalic r:id="rId16"/>
    </p:embeddedFont>
    <p:embeddedFont>
      <p:font typeface="Cambria Bold" panose="02040803050406030204" pitchFamily="18" charset="0"/>
      <p:regular r:id="rId17"/>
      <p:bold r:id="rId18"/>
    </p:embeddedFont>
    <p:embeddedFont>
      <p:font typeface="Montserrat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dya heer" userId="dfc506c795af9db3" providerId="LiveId" clId="{380709D9-BEB3-4887-A2A5-EFDE99C57263}"/>
    <pc:docChg chg="undo custSel modSld">
      <pc:chgData name="pandya heer" userId="dfc506c795af9db3" providerId="LiveId" clId="{380709D9-BEB3-4887-A2A5-EFDE99C57263}" dt="2026-01-23T11:27:35.055" v="31" actId="14100"/>
      <pc:docMkLst>
        <pc:docMk/>
      </pc:docMkLst>
      <pc:sldChg chg="addSp delSp modSp mod">
        <pc:chgData name="pandya heer" userId="dfc506c795af9db3" providerId="LiveId" clId="{380709D9-BEB3-4887-A2A5-EFDE99C57263}" dt="2026-01-23T11:26:36.566" v="22" actId="1076"/>
        <pc:sldMkLst>
          <pc:docMk/>
          <pc:sldMk cId="0" sldId="263"/>
        </pc:sldMkLst>
        <pc:spChg chg="mod">
          <ac:chgData name="pandya heer" userId="dfc506c795af9db3" providerId="LiveId" clId="{380709D9-BEB3-4887-A2A5-EFDE99C57263}" dt="2026-01-23T11:25:41.612" v="13" actId="1076"/>
          <ac:spMkLst>
            <pc:docMk/>
            <pc:sldMk cId="0" sldId="263"/>
            <ac:spMk id="11" creationId="{00000000-0000-0000-0000-000000000000}"/>
          </ac:spMkLst>
        </pc:spChg>
        <pc:spChg chg="mod">
          <ac:chgData name="pandya heer" userId="dfc506c795af9db3" providerId="LiveId" clId="{380709D9-BEB3-4887-A2A5-EFDE99C57263}" dt="2026-01-23T11:26:36.566" v="22" actId="1076"/>
          <ac:spMkLst>
            <pc:docMk/>
            <pc:sldMk cId="0" sldId="263"/>
            <ac:spMk id="12" creationId="{00000000-0000-0000-0000-000000000000}"/>
          </ac:spMkLst>
        </pc:spChg>
        <pc:grpChg chg="add del mod">
          <ac:chgData name="pandya heer" userId="dfc506c795af9db3" providerId="LiveId" clId="{380709D9-BEB3-4887-A2A5-EFDE99C57263}" dt="2026-01-23T11:26:22.455" v="21" actId="14100"/>
          <ac:grpSpMkLst>
            <pc:docMk/>
            <pc:sldMk cId="0" sldId="263"/>
            <ac:grpSpMk id="6" creationId="{00000000-0000-0000-0000-000000000000}"/>
          </ac:grpSpMkLst>
        </pc:grpChg>
        <pc:grpChg chg="add del mod">
          <ac:chgData name="pandya heer" userId="dfc506c795af9db3" providerId="LiveId" clId="{380709D9-BEB3-4887-A2A5-EFDE99C57263}" dt="2026-01-23T11:26:14.036" v="19" actId="14100"/>
          <ac:grpSpMkLst>
            <pc:docMk/>
            <pc:sldMk cId="0" sldId="263"/>
            <ac:grpSpMk id="10" creationId="{00000000-0000-0000-0000-000000000000}"/>
          </ac:grpSpMkLst>
        </pc:grpChg>
        <pc:grpChg chg="add del mod">
          <ac:chgData name="pandya heer" userId="dfc506c795af9db3" providerId="LiveId" clId="{380709D9-BEB3-4887-A2A5-EFDE99C57263}" dt="2026-01-23T11:26:17.545" v="20" actId="14100"/>
          <ac:grpSpMkLst>
            <pc:docMk/>
            <pc:sldMk cId="0" sldId="263"/>
            <ac:grpSpMk id="14" creationId="{00000000-0000-0000-0000-000000000000}"/>
          </ac:grpSpMkLst>
        </pc:grpChg>
      </pc:sldChg>
      <pc:sldChg chg="addSp delSp modSp mod">
        <pc:chgData name="pandya heer" userId="dfc506c795af9db3" providerId="LiveId" clId="{380709D9-BEB3-4887-A2A5-EFDE99C57263}" dt="2026-01-23T11:27:35.055" v="31" actId="14100"/>
        <pc:sldMkLst>
          <pc:docMk/>
          <pc:sldMk cId="0" sldId="264"/>
        </pc:sldMkLst>
        <pc:spChg chg="add del topLvl">
          <ac:chgData name="pandya heer" userId="dfc506c795af9db3" providerId="LiveId" clId="{380709D9-BEB3-4887-A2A5-EFDE99C57263}" dt="2026-01-23T11:27:18.758" v="27" actId="478"/>
          <ac:spMkLst>
            <pc:docMk/>
            <pc:sldMk cId="0" sldId="264"/>
            <ac:spMk id="3" creationId="{00000000-0000-0000-0000-000000000000}"/>
          </ac:spMkLst>
        </pc:spChg>
        <pc:spChg chg="mod">
          <ac:chgData name="pandya heer" userId="dfc506c795af9db3" providerId="LiveId" clId="{380709D9-BEB3-4887-A2A5-EFDE99C57263}" dt="2026-01-23T11:27:35.055" v="31" actId="14100"/>
          <ac:spMkLst>
            <pc:docMk/>
            <pc:sldMk cId="0" sldId="264"/>
            <ac:spMk id="12" creationId="{00000000-0000-0000-0000-000000000000}"/>
          </ac:spMkLst>
        </pc:spChg>
        <pc:spChg chg="mod">
          <ac:chgData name="pandya heer" userId="dfc506c795af9db3" providerId="LiveId" clId="{380709D9-BEB3-4887-A2A5-EFDE99C57263}" dt="2026-01-23T11:27:31.922" v="30" actId="14100"/>
          <ac:spMkLst>
            <pc:docMk/>
            <pc:sldMk cId="0" sldId="264"/>
            <ac:spMk id="17" creationId="{00000000-0000-0000-0000-000000000000}"/>
          </ac:spMkLst>
        </pc:spChg>
        <pc:spChg chg="mod">
          <ac:chgData name="pandya heer" userId="dfc506c795af9db3" providerId="LiveId" clId="{380709D9-BEB3-4887-A2A5-EFDE99C57263}" dt="2026-01-23T11:27:29.182" v="29" actId="14100"/>
          <ac:spMkLst>
            <pc:docMk/>
            <pc:sldMk cId="0" sldId="264"/>
            <ac:spMk id="22" creationId="{00000000-0000-0000-0000-000000000000}"/>
          </ac:spMkLst>
        </pc:spChg>
        <pc:spChg chg="mod">
          <ac:chgData name="pandya heer" userId="dfc506c795af9db3" providerId="LiveId" clId="{380709D9-BEB3-4887-A2A5-EFDE99C57263}" dt="2026-01-23T11:27:25.615" v="28" actId="14100"/>
          <ac:spMkLst>
            <pc:docMk/>
            <pc:sldMk cId="0" sldId="264"/>
            <ac:spMk id="27" creationId="{00000000-0000-0000-0000-000000000000}"/>
          </ac:spMkLst>
        </pc:spChg>
        <pc:grpChg chg="del">
          <ac:chgData name="pandya heer" userId="dfc506c795af9db3" providerId="LiveId" clId="{380709D9-BEB3-4887-A2A5-EFDE99C57263}" dt="2026-01-23T11:27:09.879" v="24" actId="478"/>
          <ac:grpSpMkLst>
            <pc:docMk/>
            <pc:sldMk cId="0" sldId="264"/>
            <ac:grpSpMk id="2" creationId="{00000000-0000-0000-0000-000000000000}"/>
          </ac:grpSpMkLst>
        </pc:grpChg>
        <pc:grpChg chg="del">
          <ac:chgData name="pandya heer" userId="dfc506c795af9db3" providerId="LiveId" clId="{380709D9-BEB3-4887-A2A5-EFDE99C57263}" dt="2026-01-23T11:26:50.181" v="23" actId="478"/>
          <ac:grpSpMkLst>
            <pc:docMk/>
            <pc:sldMk cId="0" sldId="264"/>
            <ac:grpSpMk id="23"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23.01.2026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descr="preencoded.png"/>
          <p:cNvSpPr/>
          <p:nvPr/>
        </p:nvSpPr>
        <p:spPr>
          <a:xfrm>
            <a:off x="-163485" y="0"/>
            <a:ext cx="7013206" cy="10287000"/>
          </a:xfrm>
          <a:custGeom>
            <a:avLst/>
            <a:gdLst/>
            <a:ahLst/>
            <a:cxnLst/>
            <a:rect l="l" t="t" r="r" b="b"/>
            <a:pathLst>
              <a:path w="7013206" h="10287000">
                <a:moveTo>
                  <a:pt x="0" y="0"/>
                </a:moveTo>
                <a:lnTo>
                  <a:pt x="7013206" y="0"/>
                </a:lnTo>
                <a:lnTo>
                  <a:pt x="7013206" y="10287000"/>
                </a:lnTo>
                <a:lnTo>
                  <a:pt x="0" y="10287000"/>
                </a:lnTo>
                <a:lnTo>
                  <a:pt x="0" y="0"/>
                </a:lnTo>
                <a:close/>
              </a:path>
            </a:pathLst>
          </a:custGeom>
          <a:blipFill>
            <a:blip r:embed="rId3"/>
            <a:stretch>
              <a:fillRect l="-11261" t="-25447" r="-11409"/>
            </a:stretch>
          </a:blipFill>
        </p:spPr>
        <p:txBody>
          <a:bodyPr/>
          <a:lstStyle/>
          <a:p>
            <a:endParaRPr lang="en-IN"/>
          </a:p>
        </p:txBody>
      </p:sp>
      <p:sp>
        <p:nvSpPr>
          <p:cNvPr id="5" name="TextBox 5"/>
          <p:cNvSpPr txBox="1"/>
          <p:nvPr/>
        </p:nvSpPr>
        <p:spPr>
          <a:xfrm>
            <a:off x="7285960" y="2391573"/>
            <a:ext cx="10773722" cy="1521635"/>
          </a:xfrm>
          <a:prstGeom prst="rect">
            <a:avLst/>
          </a:prstGeom>
        </p:spPr>
        <p:txBody>
          <a:bodyPr lIns="0" tIns="0" rIns="0" bIns="0" rtlCol="0" anchor="t">
            <a:spAutoFit/>
          </a:bodyPr>
          <a:lstStyle/>
          <a:p>
            <a:pPr algn="l">
              <a:lnSpc>
                <a:spcPts val="6066"/>
              </a:lnSpc>
            </a:pPr>
            <a:r>
              <a:rPr lang="en-US" sz="4866" b="1">
                <a:solidFill>
                  <a:srgbClr val="000000"/>
                </a:solidFill>
                <a:latin typeface="Montserrat Bold"/>
                <a:ea typeface="Montserrat Bold"/>
                <a:cs typeface="Montserrat Bold"/>
                <a:sym typeface="Montserrat Bold"/>
              </a:rPr>
              <a:t>Netsparker Vulnerability Assessment Report</a:t>
            </a:r>
          </a:p>
        </p:txBody>
      </p:sp>
      <p:sp>
        <p:nvSpPr>
          <p:cNvPr id="6" name="TextBox 6"/>
          <p:cNvSpPr txBox="1"/>
          <p:nvPr/>
        </p:nvSpPr>
        <p:spPr>
          <a:xfrm>
            <a:off x="12257443" y="7878737"/>
            <a:ext cx="5802239" cy="1989772"/>
          </a:xfrm>
          <a:prstGeom prst="rect">
            <a:avLst/>
          </a:prstGeom>
        </p:spPr>
        <p:txBody>
          <a:bodyPr lIns="0" tIns="0" rIns="0" bIns="0" rtlCol="0" anchor="t">
            <a:spAutoFit/>
          </a:bodyPr>
          <a:lstStyle/>
          <a:p>
            <a:pPr algn="l">
              <a:lnSpc>
                <a:spcPts val="5397"/>
              </a:lnSpc>
            </a:pPr>
            <a:r>
              <a:rPr lang="en-US" sz="3598" b="1">
                <a:solidFill>
                  <a:srgbClr val="000000"/>
                </a:solidFill>
                <a:latin typeface="Cambria Bold"/>
                <a:ea typeface="Cambria Bold"/>
                <a:cs typeface="Cambria Bold"/>
                <a:sym typeface="Cambria Bold"/>
              </a:rPr>
              <a:t>Submitted by: Heer Pandya</a:t>
            </a:r>
          </a:p>
          <a:p>
            <a:pPr algn="l">
              <a:lnSpc>
                <a:spcPts val="5397"/>
              </a:lnSpc>
            </a:pPr>
            <a:r>
              <a:rPr lang="en-US" sz="3598" b="1">
                <a:solidFill>
                  <a:srgbClr val="000000"/>
                </a:solidFill>
                <a:latin typeface="Cambria Bold"/>
                <a:ea typeface="Cambria Bold"/>
                <a:cs typeface="Cambria Bold"/>
                <a:sym typeface="Cambria Bold"/>
              </a:rPr>
              <a:t>Tool Used: Netsparker</a:t>
            </a:r>
          </a:p>
          <a:p>
            <a:pPr algn="l">
              <a:lnSpc>
                <a:spcPts val="5397"/>
              </a:lnSpc>
            </a:pPr>
            <a:r>
              <a:rPr lang="en-US" sz="3598" b="1">
                <a:solidFill>
                  <a:srgbClr val="000000"/>
                </a:solidFill>
                <a:latin typeface="Cambria Bold"/>
                <a:ea typeface="Cambria Bold"/>
                <a:cs typeface="Cambria Bold"/>
                <a:sym typeface="Cambria Bold"/>
              </a:rPr>
              <a:t>Domain: Ethical Hacking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200755" y="210286"/>
            <a:ext cx="10481765" cy="1336970"/>
          </a:xfrm>
          <a:prstGeom prst="rect">
            <a:avLst/>
          </a:prstGeom>
        </p:spPr>
        <p:txBody>
          <a:bodyPr lIns="0" tIns="0" rIns="0" bIns="0" rtlCol="0" anchor="t">
            <a:spAutoFit/>
          </a:bodyPr>
          <a:lstStyle/>
          <a:p>
            <a:pPr algn="l">
              <a:lnSpc>
                <a:spcPts val="5158"/>
              </a:lnSpc>
            </a:pPr>
            <a:r>
              <a:rPr lang="en-US" sz="4098" b="1">
                <a:solidFill>
                  <a:srgbClr val="000000"/>
                </a:solidFill>
                <a:latin typeface="Montserrat Bold"/>
                <a:ea typeface="Montserrat Bold"/>
                <a:cs typeface="Montserrat Bold"/>
                <a:sym typeface="Montserrat Bold"/>
              </a:rPr>
              <a:t>Conclusion &amp; Recommendations: Path Forward</a:t>
            </a:r>
          </a:p>
        </p:txBody>
      </p:sp>
      <p:sp>
        <p:nvSpPr>
          <p:cNvPr id="6" name="Freeform 6" descr="preencoded.png"/>
          <p:cNvSpPr/>
          <p:nvPr/>
        </p:nvSpPr>
        <p:spPr>
          <a:xfrm>
            <a:off x="125404" y="2825586"/>
            <a:ext cx="456869" cy="456869"/>
          </a:xfrm>
          <a:custGeom>
            <a:avLst/>
            <a:gdLst/>
            <a:ahLst/>
            <a:cxnLst/>
            <a:rect l="l" t="t" r="r" b="b"/>
            <a:pathLst>
              <a:path w="456869" h="456869">
                <a:moveTo>
                  <a:pt x="0" y="0"/>
                </a:moveTo>
                <a:lnTo>
                  <a:pt x="456870" y="0"/>
                </a:lnTo>
                <a:lnTo>
                  <a:pt x="456870" y="456869"/>
                </a:lnTo>
                <a:lnTo>
                  <a:pt x="0" y="456869"/>
                </a:lnTo>
                <a:lnTo>
                  <a:pt x="0" y="0"/>
                </a:lnTo>
                <a:close/>
              </a:path>
            </a:pathLst>
          </a:custGeom>
          <a:blipFill>
            <a:blip r:embed="rId4">
              <a:extLst>
                <a:ext uri="{96DAC541-7B7A-43D3-8B79-37D633B846F1}">
                  <asvg:svgBlip xmlns:asvg="http://schemas.microsoft.com/office/drawing/2016/SVG/main" r:embed="rId5"/>
                </a:ext>
              </a:extLst>
            </a:blip>
            <a:stretch>
              <a:fillRect l="-6097" r="-6097"/>
            </a:stretch>
          </a:blipFill>
        </p:spPr>
        <p:txBody>
          <a:bodyPr/>
          <a:lstStyle/>
          <a:p>
            <a:endParaRPr lang="en-IN"/>
          </a:p>
        </p:txBody>
      </p:sp>
      <p:sp>
        <p:nvSpPr>
          <p:cNvPr id="7" name="TextBox 7"/>
          <p:cNvSpPr txBox="1"/>
          <p:nvPr/>
        </p:nvSpPr>
        <p:spPr>
          <a:xfrm>
            <a:off x="1252726" y="2277023"/>
            <a:ext cx="8175724" cy="485775"/>
          </a:xfrm>
          <a:prstGeom prst="rect">
            <a:avLst/>
          </a:prstGeom>
        </p:spPr>
        <p:txBody>
          <a:bodyPr lIns="0" tIns="0" rIns="0" bIns="0" rtlCol="0" anchor="t">
            <a:spAutoFit/>
          </a:bodyPr>
          <a:lstStyle/>
          <a:p>
            <a:pPr algn="l">
              <a:lnSpc>
                <a:spcPts val="3750"/>
              </a:lnSpc>
            </a:pPr>
            <a:r>
              <a:rPr lang="en-US" sz="3000">
                <a:solidFill>
                  <a:srgbClr val="000000"/>
                </a:solidFill>
                <a:latin typeface="Cambria"/>
                <a:ea typeface="Cambria"/>
                <a:cs typeface="Cambria"/>
                <a:sym typeface="Cambria"/>
              </a:rPr>
              <a:t>Immediate Fixes for Critical &amp; High Vulnerabilities</a:t>
            </a:r>
          </a:p>
        </p:txBody>
      </p:sp>
      <p:sp>
        <p:nvSpPr>
          <p:cNvPr id="8" name="TextBox 8"/>
          <p:cNvSpPr txBox="1"/>
          <p:nvPr/>
        </p:nvSpPr>
        <p:spPr>
          <a:xfrm>
            <a:off x="1252726" y="2816618"/>
            <a:ext cx="9505146" cy="1650206"/>
          </a:xfrm>
          <a:prstGeom prst="rect">
            <a:avLst/>
          </a:prstGeom>
        </p:spPr>
        <p:txBody>
          <a:bodyPr lIns="0" tIns="0" rIns="0" bIns="0" rtlCol="0" anchor="t">
            <a:spAutoFit/>
          </a:bodyPr>
          <a:lstStyle/>
          <a:p>
            <a:pPr algn="l">
              <a:lnSpc>
                <a:spcPts val="4406"/>
              </a:lnSpc>
            </a:pPr>
            <a:r>
              <a:rPr lang="en-US" sz="3000">
                <a:solidFill>
                  <a:srgbClr val="000000"/>
                </a:solidFill>
                <a:latin typeface="Cambria"/>
                <a:ea typeface="Cambria"/>
                <a:cs typeface="Cambria"/>
                <a:sym typeface="Cambria"/>
              </a:rPr>
              <a:t>Prioritise and immediately remediate all critical and high severity vulnerabilities to mitigate the most pressing risks.</a:t>
            </a:r>
          </a:p>
        </p:txBody>
      </p:sp>
      <p:sp>
        <p:nvSpPr>
          <p:cNvPr id="9" name="Freeform 9" descr="preencoded.png"/>
          <p:cNvSpPr/>
          <p:nvPr/>
        </p:nvSpPr>
        <p:spPr>
          <a:xfrm>
            <a:off x="125404" y="5221324"/>
            <a:ext cx="456869" cy="456869"/>
          </a:xfrm>
          <a:custGeom>
            <a:avLst/>
            <a:gdLst/>
            <a:ahLst/>
            <a:cxnLst/>
            <a:rect l="l" t="t" r="r" b="b"/>
            <a:pathLst>
              <a:path w="456869" h="456869">
                <a:moveTo>
                  <a:pt x="0" y="0"/>
                </a:moveTo>
                <a:lnTo>
                  <a:pt x="456870" y="0"/>
                </a:lnTo>
                <a:lnTo>
                  <a:pt x="456870" y="456869"/>
                </a:lnTo>
                <a:lnTo>
                  <a:pt x="0" y="456869"/>
                </a:lnTo>
                <a:lnTo>
                  <a:pt x="0" y="0"/>
                </a:lnTo>
                <a:close/>
              </a:path>
            </a:pathLst>
          </a:custGeom>
          <a:blipFill>
            <a:blip r:embed="rId6">
              <a:extLst>
                <a:ext uri="{96DAC541-7B7A-43D3-8B79-37D633B846F1}">
                  <asvg:svgBlip xmlns:asvg="http://schemas.microsoft.com/office/drawing/2016/SVG/main" r:embed="rId7"/>
                </a:ext>
              </a:extLst>
            </a:blip>
            <a:stretch>
              <a:fillRect t="-3658" b="-3658"/>
            </a:stretch>
          </a:blipFill>
        </p:spPr>
        <p:txBody>
          <a:bodyPr/>
          <a:lstStyle/>
          <a:p>
            <a:endParaRPr lang="en-IN"/>
          </a:p>
        </p:txBody>
      </p:sp>
      <p:sp>
        <p:nvSpPr>
          <p:cNvPr id="10" name="TextBox 10"/>
          <p:cNvSpPr txBox="1"/>
          <p:nvPr/>
        </p:nvSpPr>
        <p:spPr>
          <a:xfrm>
            <a:off x="1252726" y="4672761"/>
            <a:ext cx="5563046" cy="485775"/>
          </a:xfrm>
          <a:prstGeom prst="rect">
            <a:avLst/>
          </a:prstGeom>
        </p:spPr>
        <p:txBody>
          <a:bodyPr lIns="0" tIns="0" rIns="0" bIns="0" rtlCol="0" anchor="t">
            <a:spAutoFit/>
          </a:bodyPr>
          <a:lstStyle/>
          <a:p>
            <a:pPr algn="l">
              <a:lnSpc>
                <a:spcPts val="3750"/>
              </a:lnSpc>
            </a:pPr>
            <a:r>
              <a:rPr lang="en-US" sz="3000">
                <a:solidFill>
                  <a:srgbClr val="000000"/>
                </a:solidFill>
                <a:latin typeface="Cambria"/>
                <a:ea typeface="Cambria"/>
                <a:cs typeface="Cambria"/>
                <a:sym typeface="Cambria"/>
              </a:rPr>
              <a:t>Implement Regular Security Scans</a:t>
            </a:r>
          </a:p>
        </p:txBody>
      </p:sp>
      <p:sp>
        <p:nvSpPr>
          <p:cNvPr id="11" name="TextBox 11"/>
          <p:cNvSpPr txBox="1"/>
          <p:nvPr/>
        </p:nvSpPr>
        <p:spPr>
          <a:xfrm>
            <a:off x="1252726" y="5212356"/>
            <a:ext cx="9505146" cy="1650206"/>
          </a:xfrm>
          <a:prstGeom prst="rect">
            <a:avLst/>
          </a:prstGeom>
        </p:spPr>
        <p:txBody>
          <a:bodyPr lIns="0" tIns="0" rIns="0" bIns="0" rtlCol="0" anchor="t">
            <a:spAutoFit/>
          </a:bodyPr>
          <a:lstStyle/>
          <a:p>
            <a:pPr algn="l">
              <a:lnSpc>
                <a:spcPts val="4406"/>
              </a:lnSpc>
            </a:pPr>
            <a:r>
              <a:rPr lang="en-US" sz="3000">
                <a:solidFill>
                  <a:srgbClr val="000000"/>
                </a:solidFill>
                <a:latin typeface="Cambria"/>
                <a:ea typeface="Cambria"/>
                <a:cs typeface="Cambria"/>
                <a:sym typeface="Cambria"/>
              </a:rPr>
              <a:t>Establish a routine schedule for security scans to continuously monitor for new vulnerabilities and changes in the application's security posture.</a:t>
            </a:r>
          </a:p>
        </p:txBody>
      </p:sp>
      <p:sp>
        <p:nvSpPr>
          <p:cNvPr id="12" name="Freeform 12" descr="preencoded.png"/>
          <p:cNvSpPr/>
          <p:nvPr/>
        </p:nvSpPr>
        <p:spPr>
          <a:xfrm>
            <a:off x="125404" y="7617051"/>
            <a:ext cx="456869" cy="456869"/>
          </a:xfrm>
          <a:custGeom>
            <a:avLst/>
            <a:gdLst/>
            <a:ahLst/>
            <a:cxnLst/>
            <a:rect l="l" t="t" r="r" b="b"/>
            <a:pathLst>
              <a:path w="456869" h="456869">
                <a:moveTo>
                  <a:pt x="0" y="0"/>
                </a:moveTo>
                <a:lnTo>
                  <a:pt x="456870" y="0"/>
                </a:lnTo>
                <a:lnTo>
                  <a:pt x="456870" y="456869"/>
                </a:lnTo>
                <a:lnTo>
                  <a:pt x="0" y="456869"/>
                </a:lnTo>
                <a:lnTo>
                  <a:pt x="0" y="0"/>
                </a:lnTo>
                <a:close/>
              </a:path>
            </a:pathLst>
          </a:custGeom>
          <a:blipFill>
            <a:blip r:embed="rId8">
              <a:extLst>
                <a:ext uri="{96DAC541-7B7A-43D3-8B79-37D633B846F1}">
                  <asvg:svgBlip xmlns:asvg="http://schemas.microsoft.com/office/drawing/2016/SVG/main" r:embed="rId9"/>
                </a:ext>
              </a:extLst>
            </a:blip>
            <a:stretch>
              <a:fillRect t="-9756" b="-9756"/>
            </a:stretch>
          </a:blipFill>
        </p:spPr>
        <p:txBody>
          <a:bodyPr/>
          <a:lstStyle/>
          <a:p>
            <a:endParaRPr lang="en-IN"/>
          </a:p>
        </p:txBody>
      </p:sp>
      <p:sp>
        <p:nvSpPr>
          <p:cNvPr id="13" name="TextBox 13"/>
          <p:cNvSpPr txBox="1"/>
          <p:nvPr/>
        </p:nvSpPr>
        <p:spPr>
          <a:xfrm>
            <a:off x="1252726" y="7068488"/>
            <a:ext cx="4955084" cy="485775"/>
          </a:xfrm>
          <a:prstGeom prst="rect">
            <a:avLst/>
          </a:prstGeom>
        </p:spPr>
        <p:txBody>
          <a:bodyPr lIns="0" tIns="0" rIns="0" bIns="0" rtlCol="0" anchor="t">
            <a:spAutoFit/>
          </a:bodyPr>
          <a:lstStyle/>
          <a:p>
            <a:pPr algn="l">
              <a:lnSpc>
                <a:spcPts val="3750"/>
              </a:lnSpc>
            </a:pPr>
            <a:r>
              <a:rPr lang="en-US" sz="3000">
                <a:solidFill>
                  <a:srgbClr val="000000"/>
                </a:solidFill>
                <a:latin typeface="Cambria"/>
                <a:ea typeface="Cambria"/>
                <a:cs typeface="Cambria"/>
                <a:sym typeface="Cambria"/>
              </a:rPr>
              <a:t>Adopt Secure Coding Practices</a:t>
            </a:r>
          </a:p>
        </p:txBody>
      </p:sp>
      <p:sp>
        <p:nvSpPr>
          <p:cNvPr id="14" name="TextBox 14"/>
          <p:cNvSpPr txBox="1"/>
          <p:nvPr/>
        </p:nvSpPr>
        <p:spPr>
          <a:xfrm>
            <a:off x="1252726" y="7608094"/>
            <a:ext cx="9505146" cy="1650206"/>
          </a:xfrm>
          <a:prstGeom prst="rect">
            <a:avLst/>
          </a:prstGeom>
        </p:spPr>
        <p:txBody>
          <a:bodyPr lIns="0" tIns="0" rIns="0" bIns="0" rtlCol="0" anchor="t">
            <a:spAutoFit/>
          </a:bodyPr>
          <a:lstStyle/>
          <a:p>
            <a:pPr algn="l">
              <a:lnSpc>
                <a:spcPts val="4406"/>
              </a:lnSpc>
            </a:pPr>
            <a:r>
              <a:rPr lang="en-US" sz="3000">
                <a:solidFill>
                  <a:srgbClr val="000000"/>
                </a:solidFill>
                <a:latin typeface="Cambria"/>
                <a:ea typeface="Cambria"/>
                <a:cs typeface="Cambria"/>
                <a:sym typeface="Cambria"/>
              </a:rPr>
              <a:t>Integrate secure coding principles and training into the development lifecycle to prevent the introduction of new vulnerabilities.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TextBox 4"/>
          <p:cNvSpPr txBox="1"/>
          <p:nvPr/>
        </p:nvSpPr>
        <p:spPr>
          <a:xfrm>
            <a:off x="3238499" y="22295"/>
            <a:ext cx="13141672" cy="679969"/>
          </a:xfrm>
          <a:prstGeom prst="rect">
            <a:avLst/>
          </a:prstGeom>
        </p:spPr>
        <p:txBody>
          <a:bodyPr lIns="0" tIns="0" rIns="0" bIns="0" rtlCol="0" anchor="t">
            <a:spAutoFit/>
          </a:bodyPr>
          <a:lstStyle/>
          <a:p>
            <a:pPr algn="l">
              <a:lnSpc>
                <a:spcPts val="5489"/>
              </a:lnSpc>
            </a:pPr>
            <a:r>
              <a:rPr lang="en-US" sz="4348" b="1">
                <a:solidFill>
                  <a:srgbClr val="000000"/>
                </a:solidFill>
                <a:latin typeface="Montserrat Bold"/>
                <a:ea typeface="Montserrat Bold"/>
                <a:cs typeface="Montserrat Bold"/>
                <a:sym typeface="Montserrat Bold"/>
              </a:rPr>
              <a:t>Objective: Unveiling Application Weaknesses</a:t>
            </a:r>
          </a:p>
        </p:txBody>
      </p:sp>
      <p:grpSp>
        <p:nvGrpSpPr>
          <p:cNvPr id="5" name="Group 5"/>
          <p:cNvGrpSpPr/>
          <p:nvPr/>
        </p:nvGrpSpPr>
        <p:grpSpPr>
          <a:xfrm>
            <a:off x="330656" y="1274908"/>
            <a:ext cx="6769038" cy="4628245"/>
            <a:chOff x="0" y="0"/>
            <a:chExt cx="6928244" cy="4737100"/>
          </a:xfrm>
        </p:grpSpPr>
        <p:sp>
          <p:nvSpPr>
            <p:cNvPr id="6" name="Freeform 6"/>
            <p:cNvSpPr/>
            <p:nvPr/>
          </p:nvSpPr>
          <p:spPr>
            <a:xfrm>
              <a:off x="0" y="0"/>
              <a:ext cx="6928231" cy="4737100"/>
            </a:xfrm>
            <a:custGeom>
              <a:avLst/>
              <a:gdLst/>
              <a:ahLst/>
              <a:cxnLst/>
              <a:rect l="l" t="t" r="r" b="b"/>
              <a:pathLst>
                <a:path w="6928231" h="4737100">
                  <a:moveTo>
                    <a:pt x="0" y="243840"/>
                  </a:moveTo>
                  <a:cubicBezTo>
                    <a:pt x="0" y="109220"/>
                    <a:pt x="109220" y="0"/>
                    <a:pt x="243840" y="0"/>
                  </a:cubicBezTo>
                  <a:lnTo>
                    <a:pt x="6684391" y="0"/>
                  </a:lnTo>
                  <a:cubicBezTo>
                    <a:pt x="6819011" y="0"/>
                    <a:pt x="6928231" y="109220"/>
                    <a:pt x="6928231" y="243840"/>
                  </a:cubicBezTo>
                  <a:lnTo>
                    <a:pt x="6928231" y="4493260"/>
                  </a:lnTo>
                  <a:cubicBezTo>
                    <a:pt x="6928231" y="4627880"/>
                    <a:pt x="6819011" y="4737100"/>
                    <a:pt x="6684391" y="4737100"/>
                  </a:cubicBezTo>
                  <a:lnTo>
                    <a:pt x="243840" y="4737100"/>
                  </a:lnTo>
                  <a:cubicBezTo>
                    <a:pt x="109220" y="4737100"/>
                    <a:pt x="0" y="4627880"/>
                    <a:pt x="0" y="4493260"/>
                  </a:cubicBezTo>
                  <a:close/>
                </a:path>
              </a:pathLst>
            </a:custGeom>
            <a:solidFill>
              <a:srgbClr val="FFFFFF"/>
            </a:solidFill>
            <a:ln w="12700">
              <a:solidFill>
                <a:srgbClr val="000000"/>
              </a:solidFill>
            </a:ln>
          </p:spPr>
          <p:txBody>
            <a:bodyPr/>
            <a:lstStyle/>
            <a:p>
              <a:endParaRPr lang="en-IN"/>
            </a:p>
          </p:txBody>
        </p:sp>
      </p:grpSp>
      <p:grpSp>
        <p:nvGrpSpPr>
          <p:cNvPr id="7" name="Group 7"/>
          <p:cNvGrpSpPr/>
          <p:nvPr/>
        </p:nvGrpSpPr>
        <p:grpSpPr>
          <a:xfrm>
            <a:off x="330656" y="1227038"/>
            <a:ext cx="6769038" cy="198531"/>
            <a:chOff x="0" y="0"/>
            <a:chExt cx="6928244" cy="203200"/>
          </a:xfrm>
        </p:grpSpPr>
        <p:sp>
          <p:nvSpPr>
            <p:cNvPr id="8" name="Freeform 8"/>
            <p:cNvSpPr/>
            <p:nvPr/>
          </p:nvSpPr>
          <p:spPr>
            <a:xfrm>
              <a:off x="0" y="0"/>
              <a:ext cx="6928231" cy="203200"/>
            </a:xfrm>
            <a:custGeom>
              <a:avLst/>
              <a:gdLst/>
              <a:ahLst/>
              <a:cxnLst/>
              <a:rect l="l" t="t" r="r" b="b"/>
              <a:pathLst>
                <a:path w="6928231" h="203200">
                  <a:moveTo>
                    <a:pt x="0" y="53975"/>
                  </a:moveTo>
                  <a:cubicBezTo>
                    <a:pt x="0" y="24130"/>
                    <a:pt x="24130" y="0"/>
                    <a:pt x="53975" y="0"/>
                  </a:cubicBezTo>
                  <a:lnTo>
                    <a:pt x="6874256" y="0"/>
                  </a:lnTo>
                  <a:cubicBezTo>
                    <a:pt x="6904101" y="0"/>
                    <a:pt x="6928231" y="24130"/>
                    <a:pt x="6928231" y="53975"/>
                  </a:cubicBezTo>
                  <a:lnTo>
                    <a:pt x="6928231" y="149225"/>
                  </a:lnTo>
                  <a:cubicBezTo>
                    <a:pt x="6928231" y="179070"/>
                    <a:pt x="6904101" y="203200"/>
                    <a:pt x="6874256" y="203200"/>
                  </a:cubicBezTo>
                  <a:lnTo>
                    <a:pt x="53975" y="203200"/>
                  </a:lnTo>
                  <a:cubicBezTo>
                    <a:pt x="24130" y="203200"/>
                    <a:pt x="0" y="179070"/>
                    <a:pt x="0" y="149225"/>
                  </a:cubicBezTo>
                  <a:close/>
                </a:path>
              </a:pathLst>
            </a:custGeom>
            <a:solidFill>
              <a:srgbClr val="2D2E34"/>
            </a:solidFill>
            <a:ln w="12700">
              <a:solidFill>
                <a:srgbClr val="000000"/>
              </a:solidFill>
            </a:ln>
          </p:spPr>
          <p:txBody>
            <a:bodyPr/>
            <a:lstStyle/>
            <a:p>
              <a:endParaRPr lang="en-IN"/>
            </a:p>
          </p:txBody>
        </p:sp>
      </p:grpSp>
      <p:grpSp>
        <p:nvGrpSpPr>
          <p:cNvPr id="9" name="Group 9"/>
          <p:cNvGrpSpPr/>
          <p:nvPr/>
        </p:nvGrpSpPr>
        <p:grpSpPr>
          <a:xfrm>
            <a:off x="3326607" y="766282"/>
            <a:ext cx="1017444" cy="1017444"/>
            <a:chOff x="0" y="0"/>
            <a:chExt cx="1079703" cy="1079703"/>
          </a:xfrm>
        </p:grpSpPr>
        <p:sp>
          <p:nvSpPr>
            <p:cNvPr id="10" name="Freeform 10"/>
            <p:cNvSpPr/>
            <p:nvPr/>
          </p:nvSpPr>
          <p:spPr>
            <a:xfrm>
              <a:off x="0" y="0"/>
              <a:ext cx="1079754" cy="1079754"/>
            </a:xfrm>
            <a:custGeom>
              <a:avLst/>
              <a:gdLst/>
              <a:ahLst/>
              <a:cxnLst/>
              <a:rect l="l" t="t" r="r" b="b"/>
              <a:pathLst>
                <a:path w="1079754" h="1079754">
                  <a:moveTo>
                    <a:pt x="0" y="539877"/>
                  </a:moveTo>
                  <a:cubicBezTo>
                    <a:pt x="0" y="241681"/>
                    <a:pt x="241681" y="0"/>
                    <a:pt x="539877" y="0"/>
                  </a:cubicBezTo>
                  <a:cubicBezTo>
                    <a:pt x="838073" y="0"/>
                    <a:pt x="1079754" y="241681"/>
                    <a:pt x="1079754" y="539877"/>
                  </a:cubicBezTo>
                  <a:cubicBezTo>
                    <a:pt x="1079754" y="838073"/>
                    <a:pt x="837946" y="1079754"/>
                    <a:pt x="539877" y="1079754"/>
                  </a:cubicBezTo>
                  <a:cubicBezTo>
                    <a:pt x="241808" y="1079754"/>
                    <a:pt x="0" y="837946"/>
                    <a:pt x="0" y="539877"/>
                  </a:cubicBezTo>
                  <a:close/>
                </a:path>
              </a:pathLst>
            </a:custGeom>
            <a:solidFill>
              <a:srgbClr val="2D2E34"/>
            </a:solidFill>
            <a:ln w="12700">
              <a:solidFill>
                <a:srgbClr val="000000"/>
              </a:solidFill>
            </a:ln>
          </p:spPr>
          <p:txBody>
            <a:bodyPr/>
            <a:lstStyle/>
            <a:p>
              <a:endParaRPr lang="en-IN"/>
            </a:p>
          </p:txBody>
        </p:sp>
      </p:grpSp>
      <p:sp>
        <p:nvSpPr>
          <p:cNvPr id="11" name="Freeform 11" descr="preencoded.png"/>
          <p:cNvSpPr/>
          <p:nvPr/>
        </p:nvSpPr>
        <p:spPr>
          <a:xfrm>
            <a:off x="3631783" y="1071458"/>
            <a:ext cx="406901" cy="406901"/>
          </a:xfrm>
          <a:custGeom>
            <a:avLst/>
            <a:gdLst/>
            <a:ahLst/>
            <a:cxnLst/>
            <a:rect l="l" t="t" r="r" b="b"/>
            <a:pathLst>
              <a:path w="406901" h="406901">
                <a:moveTo>
                  <a:pt x="0" y="0"/>
                </a:moveTo>
                <a:lnTo>
                  <a:pt x="406901" y="0"/>
                </a:lnTo>
                <a:lnTo>
                  <a:pt x="406901" y="406901"/>
                </a:lnTo>
                <a:lnTo>
                  <a:pt x="0" y="406901"/>
                </a:lnTo>
                <a:lnTo>
                  <a:pt x="0" y="0"/>
                </a:lnTo>
                <a:close/>
              </a:path>
            </a:pathLst>
          </a:custGeom>
          <a:blipFill>
            <a:blip r:embed="rId3">
              <a:extLst>
                <a:ext uri="{96DAC541-7B7A-43D3-8B79-37D633B846F1}">
                  <asvg:svgBlip xmlns:asvg="http://schemas.microsoft.com/office/drawing/2016/SVG/main" r:embed="rId4"/>
                </a:ext>
              </a:extLst>
            </a:blip>
            <a:stretch>
              <a:fillRect t="-1470" b="-1470"/>
            </a:stretch>
          </a:blipFill>
        </p:spPr>
        <p:txBody>
          <a:bodyPr/>
          <a:lstStyle/>
          <a:p>
            <a:endParaRPr lang="en-IN"/>
          </a:p>
        </p:txBody>
      </p:sp>
      <p:sp>
        <p:nvSpPr>
          <p:cNvPr id="12" name="TextBox 12"/>
          <p:cNvSpPr txBox="1"/>
          <p:nvPr/>
        </p:nvSpPr>
        <p:spPr>
          <a:xfrm>
            <a:off x="957856" y="2113222"/>
            <a:ext cx="4549527" cy="461712"/>
          </a:xfrm>
          <a:prstGeom prst="rect">
            <a:avLst/>
          </a:prstGeom>
        </p:spPr>
        <p:txBody>
          <a:bodyPr lIns="0" tIns="0" rIns="0" bIns="0" rtlCol="0" anchor="t">
            <a:spAutoFit/>
          </a:bodyPr>
          <a:lstStyle/>
          <a:p>
            <a:pPr algn="l">
              <a:lnSpc>
                <a:spcPts val="3789"/>
              </a:lnSpc>
            </a:pPr>
            <a:r>
              <a:rPr lang="en-US" sz="3000" b="1">
                <a:solidFill>
                  <a:srgbClr val="000000"/>
                </a:solidFill>
                <a:latin typeface="Montserrat Bold"/>
                <a:ea typeface="Montserrat Bold"/>
                <a:cs typeface="Montserrat Bold"/>
                <a:sym typeface="Montserrat Bold"/>
              </a:rPr>
              <a:t>Identify Vulnerabilities</a:t>
            </a:r>
          </a:p>
        </p:txBody>
      </p:sp>
      <p:sp>
        <p:nvSpPr>
          <p:cNvPr id="13" name="TextBox 13"/>
          <p:cNvSpPr txBox="1"/>
          <p:nvPr/>
        </p:nvSpPr>
        <p:spPr>
          <a:xfrm>
            <a:off x="764411" y="2928296"/>
            <a:ext cx="6141838" cy="27908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To systematically identify and document security vulnerabilities within the target web application using Netsparker's automated scanning capabilities.</a:t>
            </a:r>
          </a:p>
        </p:txBody>
      </p:sp>
      <p:grpSp>
        <p:nvGrpSpPr>
          <p:cNvPr id="14" name="Group 14"/>
          <p:cNvGrpSpPr/>
          <p:nvPr/>
        </p:nvGrpSpPr>
        <p:grpSpPr>
          <a:xfrm>
            <a:off x="5272853" y="5890335"/>
            <a:ext cx="6430529" cy="4396665"/>
            <a:chOff x="0" y="0"/>
            <a:chExt cx="6928447" cy="4737100"/>
          </a:xfrm>
        </p:grpSpPr>
        <p:sp>
          <p:nvSpPr>
            <p:cNvPr id="15" name="Freeform 15"/>
            <p:cNvSpPr/>
            <p:nvPr/>
          </p:nvSpPr>
          <p:spPr>
            <a:xfrm>
              <a:off x="0" y="0"/>
              <a:ext cx="6928485" cy="4737100"/>
            </a:xfrm>
            <a:custGeom>
              <a:avLst/>
              <a:gdLst/>
              <a:ahLst/>
              <a:cxnLst/>
              <a:rect l="l" t="t" r="r" b="b"/>
              <a:pathLst>
                <a:path w="6928485" h="4737100">
                  <a:moveTo>
                    <a:pt x="0" y="243840"/>
                  </a:moveTo>
                  <a:cubicBezTo>
                    <a:pt x="0" y="109220"/>
                    <a:pt x="109220" y="0"/>
                    <a:pt x="243840" y="0"/>
                  </a:cubicBezTo>
                  <a:lnTo>
                    <a:pt x="6684645" y="0"/>
                  </a:lnTo>
                  <a:cubicBezTo>
                    <a:pt x="6819264" y="0"/>
                    <a:pt x="6928485" y="109220"/>
                    <a:pt x="6928485" y="243840"/>
                  </a:cubicBezTo>
                  <a:lnTo>
                    <a:pt x="6928485" y="4493260"/>
                  </a:lnTo>
                  <a:cubicBezTo>
                    <a:pt x="6928485" y="4627880"/>
                    <a:pt x="6819264" y="4737100"/>
                    <a:pt x="6684645" y="4737100"/>
                  </a:cubicBezTo>
                  <a:lnTo>
                    <a:pt x="243840" y="4737100"/>
                  </a:lnTo>
                  <a:cubicBezTo>
                    <a:pt x="109220" y="4737100"/>
                    <a:pt x="0" y="4627880"/>
                    <a:pt x="0" y="4493260"/>
                  </a:cubicBezTo>
                  <a:close/>
                </a:path>
              </a:pathLst>
            </a:custGeom>
            <a:solidFill>
              <a:srgbClr val="FFFFFF"/>
            </a:solidFill>
            <a:ln w="12700">
              <a:solidFill>
                <a:srgbClr val="000000"/>
              </a:solidFill>
            </a:ln>
          </p:spPr>
          <p:txBody>
            <a:bodyPr/>
            <a:lstStyle/>
            <a:p>
              <a:endParaRPr lang="en-IN"/>
            </a:p>
          </p:txBody>
        </p:sp>
      </p:grpSp>
      <p:grpSp>
        <p:nvGrpSpPr>
          <p:cNvPr id="16" name="Group 16"/>
          <p:cNvGrpSpPr/>
          <p:nvPr/>
        </p:nvGrpSpPr>
        <p:grpSpPr>
          <a:xfrm>
            <a:off x="7987063" y="5436429"/>
            <a:ext cx="1002110" cy="1002110"/>
            <a:chOff x="0" y="0"/>
            <a:chExt cx="1079703" cy="1079703"/>
          </a:xfrm>
        </p:grpSpPr>
        <p:sp>
          <p:nvSpPr>
            <p:cNvPr id="17" name="Freeform 17"/>
            <p:cNvSpPr/>
            <p:nvPr/>
          </p:nvSpPr>
          <p:spPr>
            <a:xfrm>
              <a:off x="0" y="0"/>
              <a:ext cx="1079754" cy="1079754"/>
            </a:xfrm>
            <a:custGeom>
              <a:avLst/>
              <a:gdLst/>
              <a:ahLst/>
              <a:cxnLst/>
              <a:rect l="l" t="t" r="r" b="b"/>
              <a:pathLst>
                <a:path w="1079754" h="1079754">
                  <a:moveTo>
                    <a:pt x="0" y="539877"/>
                  </a:moveTo>
                  <a:cubicBezTo>
                    <a:pt x="0" y="241681"/>
                    <a:pt x="241681" y="0"/>
                    <a:pt x="539877" y="0"/>
                  </a:cubicBezTo>
                  <a:cubicBezTo>
                    <a:pt x="838073" y="0"/>
                    <a:pt x="1079754" y="241681"/>
                    <a:pt x="1079754" y="539877"/>
                  </a:cubicBezTo>
                  <a:cubicBezTo>
                    <a:pt x="1079754" y="838073"/>
                    <a:pt x="837946" y="1079754"/>
                    <a:pt x="539877" y="1079754"/>
                  </a:cubicBezTo>
                  <a:cubicBezTo>
                    <a:pt x="241808" y="1079754"/>
                    <a:pt x="0" y="837946"/>
                    <a:pt x="0" y="539877"/>
                  </a:cubicBezTo>
                  <a:close/>
                </a:path>
              </a:pathLst>
            </a:custGeom>
            <a:solidFill>
              <a:srgbClr val="2D2E34"/>
            </a:solidFill>
            <a:ln w="12700">
              <a:solidFill>
                <a:srgbClr val="000000"/>
              </a:solidFill>
            </a:ln>
          </p:spPr>
          <p:txBody>
            <a:bodyPr/>
            <a:lstStyle/>
            <a:p>
              <a:endParaRPr lang="en-IN"/>
            </a:p>
          </p:txBody>
        </p:sp>
      </p:grpSp>
      <p:sp>
        <p:nvSpPr>
          <p:cNvPr id="18" name="Freeform 18" descr="preencoded.png"/>
          <p:cNvSpPr/>
          <p:nvPr/>
        </p:nvSpPr>
        <p:spPr>
          <a:xfrm>
            <a:off x="8287639" y="5737006"/>
            <a:ext cx="400768" cy="400768"/>
          </a:xfrm>
          <a:custGeom>
            <a:avLst/>
            <a:gdLst/>
            <a:ahLst/>
            <a:cxnLst/>
            <a:rect l="l" t="t" r="r" b="b"/>
            <a:pathLst>
              <a:path w="400768" h="400768">
                <a:moveTo>
                  <a:pt x="0" y="0"/>
                </a:moveTo>
                <a:lnTo>
                  <a:pt x="400768" y="0"/>
                </a:lnTo>
                <a:lnTo>
                  <a:pt x="400768" y="400768"/>
                </a:lnTo>
                <a:lnTo>
                  <a:pt x="0" y="400768"/>
                </a:lnTo>
                <a:lnTo>
                  <a:pt x="0" y="0"/>
                </a:lnTo>
                <a:close/>
              </a:path>
            </a:pathLst>
          </a:custGeom>
          <a:blipFill>
            <a:blip r:embed="rId5">
              <a:extLst>
                <a:ext uri="{96DAC541-7B7A-43D3-8B79-37D633B846F1}">
                  <asvg:svgBlip xmlns:asvg="http://schemas.microsoft.com/office/drawing/2016/SVG/main" r:embed="rId6"/>
                </a:ext>
              </a:extLst>
            </a:blip>
            <a:stretch>
              <a:fillRect l="-5882" r="-5882"/>
            </a:stretch>
          </a:blipFill>
        </p:spPr>
        <p:txBody>
          <a:bodyPr/>
          <a:lstStyle/>
          <a:p>
            <a:endParaRPr lang="en-IN"/>
          </a:p>
        </p:txBody>
      </p:sp>
      <p:sp>
        <p:nvSpPr>
          <p:cNvPr id="19" name="TextBox 19"/>
          <p:cNvSpPr txBox="1"/>
          <p:nvPr/>
        </p:nvSpPr>
        <p:spPr>
          <a:xfrm>
            <a:off x="5653913" y="6715870"/>
            <a:ext cx="4224933" cy="461712"/>
          </a:xfrm>
          <a:prstGeom prst="rect">
            <a:avLst/>
          </a:prstGeom>
        </p:spPr>
        <p:txBody>
          <a:bodyPr lIns="0" tIns="0" rIns="0" bIns="0" rtlCol="0" anchor="t">
            <a:spAutoFit/>
          </a:bodyPr>
          <a:lstStyle/>
          <a:p>
            <a:pPr algn="l">
              <a:lnSpc>
                <a:spcPts val="3789"/>
              </a:lnSpc>
            </a:pPr>
            <a:r>
              <a:rPr lang="en-US" sz="3000" b="1">
                <a:solidFill>
                  <a:srgbClr val="000000"/>
                </a:solidFill>
                <a:latin typeface="Montserrat Bold"/>
                <a:ea typeface="Montserrat Bold"/>
                <a:cs typeface="Montserrat Bold"/>
                <a:sym typeface="Montserrat Bold"/>
              </a:rPr>
              <a:t>Analyse Scan Results</a:t>
            </a:r>
          </a:p>
        </p:txBody>
      </p:sp>
      <p:sp>
        <p:nvSpPr>
          <p:cNvPr id="20" name="TextBox 20"/>
          <p:cNvSpPr txBox="1"/>
          <p:nvPr/>
        </p:nvSpPr>
        <p:spPr>
          <a:xfrm>
            <a:off x="5653913" y="7304968"/>
            <a:ext cx="5668409" cy="27908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To meticulously analyse the findings generated by the automated Netsparker scan, discerning patterns and critical areas of concern.</a:t>
            </a:r>
          </a:p>
        </p:txBody>
      </p:sp>
      <p:grpSp>
        <p:nvGrpSpPr>
          <p:cNvPr id="21" name="Group 21"/>
          <p:cNvGrpSpPr/>
          <p:nvPr/>
        </p:nvGrpSpPr>
        <p:grpSpPr>
          <a:xfrm>
            <a:off x="10969202" y="1410088"/>
            <a:ext cx="6715031" cy="4591184"/>
            <a:chOff x="0" y="0"/>
            <a:chExt cx="6928447" cy="4737100"/>
          </a:xfrm>
        </p:grpSpPr>
        <p:sp>
          <p:nvSpPr>
            <p:cNvPr id="22" name="Freeform 22"/>
            <p:cNvSpPr/>
            <p:nvPr/>
          </p:nvSpPr>
          <p:spPr>
            <a:xfrm>
              <a:off x="0" y="0"/>
              <a:ext cx="6928485" cy="4737100"/>
            </a:xfrm>
            <a:custGeom>
              <a:avLst/>
              <a:gdLst/>
              <a:ahLst/>
              <a:cxnLst/>
              <a:rect l="l" t="t" r="r" b="b"/>
              <a:pathLst>
                <a:path w="6928485" h="4737100">
                  <a:moveTo>
                    <a:pt x="0" y="243840"/>
                  </a:moveTo>
                  <a:cubicBezTo>
                    <a:pt x="0" y="109220"/>
                    <a:pt x="109220" y="0"/>
                    <a:pt x="243840" y="0"/>
                  </a:cubicBezTo>
                  <a:lnTo>
                    <a:pt x="6684645" y="0"/>
                  </a:lnTo>
                  <a:cubicBezTo>
                    <a:pt x="6819264" y="0"/>
                    <a:pt x="6928485" y="109220"/>
                    <a:pt x="6928485" y="243840"/>
                  </a:cubicBezTo>
                  <a:lnTo>
                    <a:pt x="6928485" y="4493260"/>
                  </a:lnTo>
                  <a:cubicBezTo>
                    <a:pt x="6928485" y="4627880"/>
                    <a:pt x="6819264" y="4737100"/>
                    <a:pt x="6684645" y="4737100"/>
                  </a:cubicBezTo>
                  <a:lnTo>
                    <a:pt x="243840" y="4737100"/>
                  </a:lnTo>
                  <a:cubicBezTo>
                    <a:pt x="109220" y="4737100"/>
                    <a:pt x="0" y="4627880"/>
                    <a:pt x="0" y="4493260"/>
                  </a:cubicBezTo>
                  <a:close/>
                </a:path>
              </a:pathLst>
            </a:custGeom>
            <a:solidFill>
              <a:srgbClr val="FFFFFF"/>
            </a:solidFill>
            <a:ln w="12700">
              <a:solidFill>
                <a:srgbClr val="000000"/>
              </a:solidFill>
            </a:ln>
          </p:spPr>
          <p:txBody>
            <a:bodyPr/>
            <a:lstStyle/>
            <a:p>
              <a:endParaRPr lang="en-IN"/>
            </a:p>
          </p:txBody>
        </p:sp>
      </p:grpSp>
      <p:grpSp>
        <p:nvGrpSpPr>
          <p:cNvPr id="23" name="Group 23"/>
          <p:cNvGrpSpPr/>
          <p:nvPr/>
        </p:nvGrpSpPr>
        <p:grpSpPr>
          <a:xfrm>
            <a:off x="10969202" y="1360852"/>
            <a:ext cx="6715031" cy="196941"/>
            <a:chOff x="0" y="0"/>
            <a:chExt cx="6928447" cy="203200"/>
          </a:xfrm>
        </p:grpSpPr>
        <p:sp>
          <p:nvSpPr>
            <p:cNvPr id="24" name="Freeform 24"/>
            <p:cNvSpPr/>
            <p:nvPr/>
          </p:nvSpPr>
          <p:spPr>
            <a:xfrm>
              <a:off x="0" y="0"/>
              <a:ext cx="6928485" cy="203200"/>
            </a:xfrm>
            <a:custGeom>
              <a:avLst/>
              <a:gdLst/>
              <a:ahLst/>
              <a:cxnLst/>
              <a:rect l="l" t="t" r="r" b="b"/>
              <a:pathLst>
                <a:path w="6928485" h="203200">
                  <a:moveTo>
                    <a:pt x="0" y="53975"/>
                  </a:moveTo>
                  <a:cubicBezTo>
                    <a:pt x="0" y="24130"/>
                    <a:pt x="24130" y="0"/>
                    <a:pt x="53975" y="0"/>
                  </a:cubicBezTo>
                  <a:lnTo>
                    <a:pt x="6874510" y="0"/>
                  </a:lnTo>
                  <a:cubicBezTo>
                    <a:pt x="6904355" y="0"/>
                    <a:pt x="6928485" y="24130"/>
                    <a:pt x="6928485" y="53975"/>
                  </a:cubicBezTo>
                  <a:lnTo>
                    <a:pt x="6928485" y="149225"/>
                  </a:lnTo>
                  <a:cubicBezTo>
                    <a:pt x="6928485" y="179070"/>
                    <a:pt x="6904355" y="203200"/>
                    <a:pt x="6874510" y="203200"/>
                  </a:cubicBezTo>
                  <a:lnTo>
                    <a:pt x="53975" y="203200"/>
                  </a:lnTo>
                  <a:cubicBezTo>
                    <a:pt x="24130" y="203200"/>
                    <a:pt x="0" y="179070"/>
                    <a:pt x="0" y="149225"/>
                  </a:cubicBezTo>
                  <a:close/>
                </a:path>
              </a:pathLst>
            </a:custGeom>
            <a:solidFill>
              <a:srgbClr val="2D2E34"/>
            </a:solidFill>
            <a:ln w="12700">
              <a:solidFill>
                <a:srgbClr val="000000"/>
              </a:solidFill>
            </a:ln>
          </p:spPr>
          <p:txBody>
            <a:bodyPr/>
            <a:lstStyle/>
            <a:p>
              <a:endParaRPr lang="en-IN"/>
            </a:p>
          </p:txBody>
        </p:sp>
      </p:grpSp>
      <p:grpSp>
        <p:nvGrpSpPr>
          <p:cNvPr id="25" name="Group 25"/>
          <p:cNvGrpSpPr/>
          <p:nvPr/>
        </p:nvGrpSpPr>
        <p:grpSpPr>
          <a:xfrm>
            <a:off x="13803403" y="886964"/>
            <a:ext cx="1046445" cy="1046445"/>
            <a:chOff x="0" y="0"/>
            <a:chExt cx="1079703" cy="1079703"/>
          </a:xfrm>
        </p:grpSpPr>
        <p:sp>
          <p:nvSpPr>
            <p:cNvPr id="26" name="Freeform 26"/>
            <p:cNvSpPr/>
            <p:nvPr/>
          </p:nvSpPr>
          <p:spPr>
            <a:xfrm>
              <a:off x="0" y="0"/>
              <a:ext cx="1079754" cy="1079754"/>
            </a:xfrm>
            <a:custGeom>
              <a:avLst/>
              <a:gdLst/>
              <a:ahLst/>
              <a:cxnLst/>
              <a:rect l="l" t="t" r="r" b="b"/>
              <a:pathLst>
                <a:path w="1079754" h="1079754">
                  <a:moveTo>
                    <a:pt x="0" y="539877"/>
                  </a:moveTo>
                  <a:cubicBezTo>
                    <a:pt x="0" y="241681"/>
                    <a:pt x="241681" y="0"/>
                    <a:pt x="539877" y="0"/>
                  </a:cubicBezTo>
                  <a:cubicBezTo>
                    <a:pt x="838073" y="0"/>
                    <a:pt x="1079754" y="241681"/>
                    <a:pt x="1079754" y="539877"/>
                  </a:cubicBezTo>
                  <a:cubicBezTo>
                    <a:pt x="1079754" y="838073"/>
                    <a:pt x="837946" y="1079754"/>
                    <a:pt x="539877" y="1079754"/>
                  </a:cubicBezTo>
                  <a:cubicBezTo>
                    <a:pt x="241808" y="1079754"/>
                    <a:pt x="0" y="837946"/>
                    <a:pt x="0" y="539877"/>
                  </a:cubicBezTo>
                  <a:close/>
                </a:path>
              </a:pathLst>
            </a:custGeom>
            <a:solidFill>
              <a:srgbClr val="2D2E34"/>
            </a:solidFill>
            <a:ln w="12700">
              <a:solidFill>
                <a:srgbClr val="000000"/>
              </a:solidFill>
            </a:ln>
          </p:spPr>
          <p:txBody>
            <a:bodyPr/>
            <a:lstStyle/>
            <a:p>
              <a:endParaRPr lang="en-IN"/>
            </a:p>
          </p:txBody>
        </p:sp>
      </p:grpSp>
      <p:sp>
        <p:nvSpPr>
          <p:cNvPr id="27" name="Freeform 27" descr="preencoded.png"/>
          <p:cNvSpPr/>
          <p:nvPr/>
        </p:nvSpPr>
        <p:spPr>
          <a:xfrm>
            <a:off x="14117277" y="1200838"/>
            <a:ext cx="418499" cy="418499"/>
          </a:xfrm>
          <a:custGeom>
            <a:avLst/>
            <a:gdLst/>
            <a:ahLst/>
            <a:cxnLst/>
            <a:rect l="l" t="t" r="r" b="b"/>
            <a:pathLst>
              <a:path w="418499" h="418499">
                <a:moveTo>
                  <a:pt x="0" y="0"/>
                </a:moveTo>
                <a:lnTo>
                  <a:pt x="418500" y="0"/>
                </a:lnTo>
                <a:lnTo>
                  <a:pt x="418500" y="418499"/>
                </a:lnTo>
                <a:lnTo>
                  <a:pt x="0" y="418499"/>
                </a:lnTo>
                <a:lnTo>
                  <a:pt x="0" y="0"/>
                </a:lnTo>
                <a:close/>
              </a:path>
            </a:pathLst>
          </a:custGeom>
          <a:blipFill>
            <a:blip r:embed="rId7">
              <a:extLst>
                <a:ext uri="{96DAC541-7B7A-43D3-8B79-37D633B846F1}">
                  <asvg:svgBlip xmlns:asvg="http://schemas.microsoft.com/office/drawing/2016/SVG/main" r:embed="rId8"/>
                </a:ext>
              </a:extLst>
            </a:blip>
            <a:stretch>
              <a:fillRect t="-11764" b="-11764"/>
            </a:stretch>
          </a:blipFill>
        </p:spPr>
        <p:txBody>
          <a:bodyPr/>
          <a:lstStyle/>
          <a:p>
            <a:endParaRPr lang="en-IN"/>
          </a:p>
        </p:txBody>
      </p:sp>
      <p:sp>
        <p:nvSpPr>
          <p:cNvPr id="28" name="TextBox 28"/>
          <p:cNvSpPr txBox="1"/>
          <p:nvPr/>
        </p:nvSpPr>
        <p:spPr>
          <a:xfrm>
            <a:off x="11367121" y="2272568"/>
            <a:ext cx="3504158" cy="461712"/>
          </a:xfrm>
          <a:prstGeom prst="rect">
            <a:avLst/>
          </a:prstGeom>
        </p:spPr>
        <p:txBody>
          <a:bodyPr lIns="0" tIns="0" rIns="0" bIns="0" rtlCol="0" anchor="t">
            <a:spAutoFit/>
          </a:bodyPr>
          <a:lstStyle/>
          <a:p>
            <a:pPr algn="l">
              <a:lnSpc>
                <a:spcPts val="3789"/>
              </a:lnSpc>
            </a:pPr>
            <a:r>
              <a:rPr lang="en-US" sz="3000" b="1">
                <a:solidFill>
                  <a:srgbClr val="000000"/>
                </a:solidFill>
                <a:latin typeface="Montserrat Bold"/>
                <a:ea typeface="Montserrat Bold"/>
                <a:cs typeface="Montserrat Bold"/>
                <a:sym typeface="Montserrat Bold"/>
              </a:rPr>
              <a:t>Compare Reports</a:t>
            </a:r>
          </a:p>
        </p:txBody>
      </p:sp>
      <p:sp>
        <p:nvSpPr>
          <p:cNvPr id="29" name="TextBox 29"/>
          <p:cNvSpPr txBox="1"/>
          <p:nvPr/>
        </p:nvSpPr>
        <p:spPr>
          <a:xfrm>
            <a:off x="11367121" y="2891522"/>
            <a:ext cx="5919193" cy="27908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To perform a comprehensive comparison between Netsparker's official report and our independent analysis, ensuring thoroughness and validation.</a:t>
            </a:r>
          </a:p>
        </p:txBody>
      </p:sp>
      <p:grpSp>
        <p:nvGrpSpPr>
          <p:cNvPr id="30" name="Group 30"/>
          <p:cNvGrpSpPr/>
          <p:nvPr/>
        </p:nvGrpSpPr>
        <p:grpSpPr>
          <a:xfrm>
            <a:off x="5272853" y="5843186"/>
            <a:ext cx="6430529" cy="188597"/>
            <a:chOff x="0" y="0"/>
            <a:chExt cx="6928447" cy="203200"/>
          </a:xfrm>
        </p:grpSpPr>
        <p:sp>
          <p:nvSpPr>
            <p:cNvPr id="31" name="Freeform 31"/>
            <p:cNvSpPr/>
            <p:nvPr/>
          </p:nvSpPr>
          <p:spPr>
            <a:xfrm>
              <a:off x="0" y="0"/>
              <a:ext cx="6928485" cy="203200"/>
            </a:xfrm>
            <a:custGeom>
              <a:avLst/>
              <a:gdLst/>
              <a:ahLst/>
              <a:cxnLst/>
              <a:rect l="l" t="t" r="r" b="b"/>
              <a:pathLst>
                <a:path w="6928485" h="203200">
                  <a:moveTo>
                    <a:pt x="0" y="53975"/>
                  </a:moveTo>
                  <a:cubicBezTo>
                    <a:pt x="0" y="24130"/>
                    <a:pt x="24130" y="0"/>
                    <a:pt x="53975" y="0"/>
                  </a:cubicBezTo>
                  <a:lnTo>
                    <a:pt x="6874510" y="0"/>
                  </a:lnTo>
                  <a:cubicBezTo>
                    <a:pt x="6904355" y="0"/>
                    <a:pt x="6928485" y="24130"/>
                    <a:pt x="6928485" y="53975"/>
                  </a:cubicBezTo>
                  <a:lnTo>
                    <a:pt x="6928485" y="149225"/>
                  </a:lnTo>
                  <a:cubicBezTo>
                    <a:pt x="6928485" y="179070"/>
                    <a:pt x="6904355" y="203200"/>
                    <a:pt x="6874510" y="203200"/>
                  </a:cubicBezTo>
                  <a:lnTo>
                    <a:pt x="53975" y="203200"/>
                  </a:lnTo>
                  <a:cubicBezTo>
                    <a:pt x="24130" y="203200"/>
                    <a:pt x="0" y="179070"/>
                    <a:pt x="0" y="149225"/>
                  </a:cubicBezTo>
                  <a:close/>
                </a:path>
              </a:pathLst>
            </a:custGeom>
            <a:solidFill>
              <a:srgbClr val="2D2E34"/>
            </a:solidFill>
            <a:ln w="12700">
              <a:solidFill>
                <a:srgbClr val="000000"/>
              </a:solidFill>
            </a:ln>
          </p:spPr>
          <p:txBody>
            <a:bodyPr/>
            <a:lstStyle/>
            <a:p>
              <a:endParaRPr lang="en-IN"/>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p:cNvSpPr/>
          <p:nvPr/>
        </p:nvSpPr>
        <p:spPr>
          <a:xfrm>
            <a:off x="428625" y="2127006"/>
            <a:ext cx="8510672" cy="6702155"/>
          </a:xfrm>
          <a:custGeom>
            <a:avLst/>
            <a:gdLst/>
            <a:ahLst/>
            <a:cxnLst/>
            <a:rect l="l" t="t" r="r" b="b"/>
            <a:pathLst>
              <a:path w="8510672" h="6702155">
                <a:moveTo>
                  <a:pt x="0" y="0"/>
                </a:moveTo>
                <a:lnTo>
                  <a:pt x="8510672" y="0"/>
                </a:lnTo>
                <a:lnTo>
                  <a:pt x="8510672" y="6702155"/>
                </a:lnTo>
                <a:lnTo>
                  <a:pt x="0" y="6702155"/>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1060999" y="710355"/>
            <a:ext cx="12783588" cy="591741"/>
          </a:xfrm>
          <a:prstGeom prst="rect">
            <a:avLst/>
          </a:prstGeom>
        </p:spPr>
        <p:txBody>
          <a:bodyPr lIns="0" tIns="0" rIns="0" bIns="0" rtlCol="0" anchor="t">
            <a:spAutoFit/>
          </a:bodyPr>
          <a:lstStyle/>
          <a:p>
            <a:pPr algn="l">
              <a:lnSpc>
                <a:spcPts val="4499"/>
              </a:lnSpc>
            </a:pPr>
            <a:r>
              <a:rPr lang="en-US" sz="3562" b="1">
                <a:solidFill>
                  <a:srgbClr val="000000"/>
                </a:solidFill>
                <a:latin typeface="Montserrat Bold"/>
                <a:ea typeface="Montserrat Bold"/>
                <a:cs typeface="Montserrat Bold"/>
                <a:sym typeface="Montserrat Bold"/>
              </a:rPr>
              <a:t>Target &amp; Scope: Defining the Assessment Boundaries</a:t>
            </a:r>
          </a:p>
        </p:txBody>
      </p:sp>
      <p:sp>
        <p:nvSpPr>
          <p:cNvPr id="6" name="TextBox 6"/>
          <p:cNvSpPr txBox="1"/>
          <p:nvPr/>
        </p:nvSpPr>
        <p:spPr>
          <a:xfrm>
            <a:off x="9144000" y="2025776"/>
            <a:ext cx="7775677" cy="549070"/>
          </a:xfrm>
          <a:prstGeom prst="rect">
            <a:avLst/>
          </a:prstGeom>
        </p:spPr>
        <p:txBody>
          <a:bodyPr lIns="0" tIns="0" rIns="0" bIns="0" rtlCol="0" anchor="t">
            <a:spAutoFit/>
          </a:bodyPr>
          <a:lstStyle/>
          <a:p>
            <a:pPr marL="452438" lvl="1" indent="-226219" algn="l">
              <a:lnSpc>
                <a:spcPts val="4451"/>
              </a:lnSpc>
              <a:buFont typeface="Arial"/>
              <a:buChar char="•"/>
            </a:pPr>
            <a:r>
              <a:rPr lang="en-US" sz="3000" b="1">
                <a:solidFill>
                  <a:srgbClr val="000000"/>
                </a:solidFill>
                <a:latin typeface="Cambria Bold"/>
                <a:ea typeface="Cambria Bold"/>
                <a:cs typeface="Cambria Bold"/>
                <a:sym typeface="Cambria Bold"/>
              </a:rPr>
              <a:t>Target Application:</a:t>
            </a:r>
            <a:r>
              <a:rPr lang="en-US" sz="3000">
                <a:solidFill>
                  <a:srgbClr val="000000"/>
                </a:solidFill>
                <a:latin typeface="Cambria"/>
                <a:ea typeface="Cambria"/>
                <a:cs typeface="Cambria"/>
                <a:sym typeface="Cambria"/>
              </a:rPr>
              <a:t>  PortSwigger  Labs</a:t>
            </a:r>
          </a:p>
        </p:txBody>
      </p:sp>
      <p:sp>
        <p:nvSpPr>
          <p:cNvPr id="7" name="TextBox 7"/>
          <p:cNvSpPr txBox="1"/>
          <p:nvPr/>
        </p:nvSpPr>
        <p:spPr>
          <a:xfrm>
            <a:off x="9144000" y="4457197"/>
            <a:ext cx="7775677" cy="1111045"/>
          </a:xfrm>
          <a:prstGeom prst="rect">
            <a:avLst/>
          </a:prstGeom>
        </p:spPr>
        <p:txBody>
          <a:bodyPr lIns="0" tIns="0" rIns="0" bIns="0" rtlCol="0" anchor="t">
            <a:spAutoFit/>
          </a:bodyPr>
          <a:lstStyle/>
          <a:p>
            <a:pPr marL="452438" lvl="1" indent="-226219" algn="l">
              <a:lnSpc>
                <a:spcPts val="4451"/>
              </a:lnSpc>
              <a:buFont typeface="Arial"/>
              <a:buChar char="•"/>
            </a:pPr>
            <a:r>
              <a:rPr lang="en-US" sz="3000" b="1">
                <a:solidFill>
                  <a:srgbClr val="000000"/>
                </a:solidFill>
                <a:latin typeface="Cambria Bold"/>
                <a:ea typeface="Cambria Bold"/>
                <a:cs typeface="Cambria Bold"/>
                <a:sym typeface="Cambria Bold"/>
              </a:rPr>
              <a:t>Scan Type:</a:t>
            </a:r>
            <a:r>
              <a:rPr lang="en-US" sz="3000">
                <a:solidFill>
                  <a:srgbClr val="000000"/>
                </a:solidFill>
                <a:latin typeface="Cambria"/>
                <a:ea typeface="Cambria"/>
                <a:cs typeface="Cambria"/>
                <a:sym typeface="Cambria"/>
              </a:rPr>
              <a:t> Automated Web Vulnerability Scan</a:t>
            </a:r>
          </a:p>
        </p:txBody>
      </p:sp>
      <p:sp>
        <p:nvSpPr>
          <p:cNvPr id="8" name="TextBox 8"/>
          <p:cNvSpPr txBox="1"/>
          <p:nvPr/>
        </p:nvSpPr>
        <p:spPr>
          <a:xfrm>
            <a:off x="9144000" y="3579514"/>
            <a:ext cx="7775677" cy="549070"/>
          </a:xfrm>
          <a:prstGeom prst="rect">
            <a:avLst/>
          </a:prstGeom>
        </p:spPr>
        <p:txBody>
          <a:bodyPr lIns="0" tIns="0" rIns="0" bIns="0" rtlCol="0" anchor="t">
            <a:spAutoFit/>
          </a:bodyPr>
          <a:lstStyle/>
          <a:p>
            <a:pPr marL="452438" lvl="1" indent="-226219" algn="l">
              <a:lnSpc>
                <a:spcPts val="4451"/>
              </a:lnSpc>
              <a:buFont typeface="Arial"/>
              <a:buChar char="•"/>
            </a:pPr>
            <a:r>
              <a:rPr lang="en-US" sz="3000" b="1">
                <a:solidFill>
                  <a:srgbClr val="000000"/>
                </a:solidFill>
                <a:latin typeface="Cambria Bold"/>
                <a:ea typeface="Cambria Bold"/>
                <a:cs typeface="Cambria Bold"/>
                <a:sym typeface="Cambria Bold"/>
              </a:rPr>
              <a:t>Scan Mode:</a:t>
            </a:r>
            <a:r>
              <a:rPr lang="en-US" sz="3000">
                <a:solidFill>
                  <a:srgbClr val="000000"/>
                </a:solidFill>
                <a:latin typeface="Cambria"/>
                <a:ea typeface="Cambria"/>
                <a:cs typeface="Cambria"/>
                <a:sym typeface="Cambria"/>
              </a:rPr>
              <a:t> Authenticated </a:t>
            </a:r>
          </a:p>
        </p:txBody>
      </p:sp>
      <p:sp>
        <p:nvSpPr>
          <p:cNvPr id="9" name="TextBox 9"/>
          <p:cNvSpPr txBox="1"/>
          <p:nvPr/>
        </p:nvSpPr>
        <p:spPr>
          <a:xfrm>
            <a:off x="9144000" y="2802645"/>
            <a:ext cx="7775677" cy="549070"/>
          </a:xfrm>
          <a:prstGeom prst="rect">
            <a:avLst/>
          </a:prstGeom>
        </p:spPr>
        <p:txBody>
          <a:bodyPr lIns="0" tIns="0" rIns="0" bIns="0" rtlCol="0" anchor="t">
            <a:spAutoFit/>
          </a:bodyPr>
          <a:lstStyle/>
          <a:p>
            <a:pPr marL="452438" lvl="1" indent="-226219" algn="l">
              <a:lnSpc>
                <a:spcPts val="4451"/>
              </a:lnSpc>
              <a:buFont typeface="Arial"/>
              <a:buChar char="•"/>
            </a:pPr>
            <a:r>
              <a:rPr lang="en-US" sz="3000" b="1">
                <a:solidFill>
                  <a:srgbClr val="000000"/>
                </a:solidFill>
                <a:latin typeface="Cambria Bold"/>
                <a:ea typeface="Cambria Bold"/>
                <a:cs typeface="Cambria Bold"/>
                <a:sym typeface="Cambria Bold"/>
              </a:rPr>
              <a:t>Date of Scan:   </a:t>
            </a:r>
            <a:r>
              <a:rPr lang="en-US" sz="3000">
                <a:solidFill>
                  <a:srgbClr val="000000"/>
                </a:solidFill>
                <a:latin typeface="Cambria"/>
                <a:ea typeface="Cambria"/>
                <a:cs typeface="Cambria"/>
                <a:sym typeface="Cambria"/>
              </a:rPr>
              <a:t>23-01-2026</a:t>
            </a:r>
          </a:p>
        </p:txBody>
      </p:sp>
      <p:sp>
        <p:nvSpPr>
          <p:cNvPr id="10" name="TextBox 10"/>
          <p:cNvSpPr txBox="1"/>
          <p:nvPr/>
        </p:nvSpPr>
        <p:spPr>
          <a:xfrm>
            <a:off x="9144000" y="5568242"/>
            <a:ext cx="7775677" cy="3920920"/>
          </a:xfrm>
          <a:prstGeom prst="rect">
            <a:avLst/>
          </a:prstGeom>
        </p:spPr>
        <p:txBody>
          <a:bodyPr lIns="0" tIns="0" rIns="0" bIns="0" rtlCol="0" anchor="t">
            <a:spAutoFit/>
          </a:bodyPr>
          <a:lstStyle/>
          <a:p>
            <a:pPr algn="l">
              <a:lnSpc>
                <a:spcPts val="4451"/>
              </a:lnSpc>
            </a:pPr>
            <a:r>
              <a:rPr lang="en-US" sz="3000">
                <a:solidFill>
                  <a:srgbClr val="000000"/>
                </a:solidFill>
                <a:latin typeface="Cambria"/>
                <a:ea typeface="Cambria"/>
                <a:cs typeface="Cambria"/>
                <a:sym typeface="Cambria"/>
              </a:rPr>
              <a:t>This assessment focuses on a defined web application, utilising automated scanning techniques to identify potential security flaws. Both authenticated and unauthenticated scan modes were employed to provide a comprehensive coverage of the application's attack surface.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p:cNvSpPr/>
          <p:nvPr/>
        </p:nvSpPr>
        <p:spPr>
          <a:xfrm>
            <a:off x="1882043" y="3293048"/>
            <a:ext cx="5762856" cy="3609965"/>
          </a:xfrm>
          <a:custGeom>
            <a:avLst/>
            <a:gdLst/>
            <a:ahLst/>
            <a:cxnLst/>
            <a:rect l="l" t="t" r="r" b="b"/>
            <a:pathLst>
              <a:path w="5762856" h="3609965">
                <a:moveTo>
                  <a:pt x="0" y="0"/>
                </a:moveTo>
                <a:lnTo>
                  <a:pt x="5762856" y="0"/>
                </a:lnTo>
                <a:lnTo>
                  <a:pt x="5762856" y="3609966"/>
                </a:lnTo>
                <a:lnTo>
                  <a:pt x="0" y="3609966"/>
                </a:lnTo>
                <a:lnTo>
                  <a:pt x="0" y="0"/>
                </a:lnTo>
                <a:close/>
              </a:path>
            </a:pathLst>
          </a:custGeom>
          <a:blipFill>
            <a:blip r:embed="rId3"/>
            <a:stretch>
              <a:fillRect l="-5930" r="-5930"/>
            </a:stretch>
          </a:blipFill>
        </p:spPr>
        <p:txBody>
          <a:bodyPr/>
          <a:lstStyle/>
          <a:p>
            <a:endParaRPr lang="en-IN"/>
          </a:p>
        </p:txBody>
      </p:sp>
      <p:sp>
        <p:nvSpPr>
          <p:cNvPr id="5" name="Freeform 5"/>
          <p:cNvSpPr/>
          <p:nvPr/>
        </p:nvSpPr>
        <p:spPr>
          <a:xfrm>
            <a:off x="9882662" y="2947570"/>
            <a:ext cx="6329722" cy="3955444"/>
          </a:xfrm>
          <a:custGeom>
            <a:avLst/>
            <a:gdLst/>
            <a:ahLst/>
            <a:cxnLst/>
            <a:rect l="l" t="t" r="r" b="b"/>
            <a:pathLst>
              <a:path w="6329722" h="3955444">
                <a:moveTo>
                  <a:pt x="0" y="0"/>
                </a:moveTo>
                <a:lnTo>
                  <a:pt x="6329722" y="0"/>
                </a:lnTo>
                <a:lnTo>
                  <a:pt x="6329722" y="3955444"/>
                </a:lnTo>
                <a:lnTo>
                  <a:pt x="0" y="3955444"/>
                </a:lnTo>
                <a:lnTo>
                  <a:pt x="0" y="0"/>
                </a:lnTo>
                <a:close/>
              </a:path>
            </a:pathLst>
          </a:custGeom>
          <a:blipFill>
            <a:blip r:embed="rId4"/>
            <a:stretch>
              <a:fillRect l="-11145" t="-23" b="-23"/>
            </a:stretch>
          </a:blipFill>
        </p:spPr>
        <p:txBody>
          <a:bodyPr/>
          <a:lstStyle/>
          <a:p>
            <a:endParaRPr lang="en-IN"/>
          </a:p>
        </p:txBody>
      </p:sp>
      <p:sp>
        <p:nvSpPr>
          <p:cNvPr id="6" name="TextBox 6"/>
          <p:cNvSpPr txBox="1"/>
          <p:nvPr/>
        </p:nvSpPr>
        <p:spPr>
          <a:xfrm>
            <a:off x="258383" y="1005225"/>
            <a:ext cx="14468233" cy="702664"/>
          </a:xfrm>
          <a:prstGeom prst="rect">
            <a:avLst/>
          </a:prstGeom>
        </p:spPr>
        <p:txBody>
          <a:bodyPr lIns="0" tIns="0" rIns="0" bIns="0" rtlCol="0" anchor="t">
            <a:spAutoFit/>
          </a:bodyPr>
          <a:lstStyle/>
          <a:p>
            <a:pPr algn="l">
              <a:lnSpc>
                <a:spcPts val="5362"/>
              </a:lnSpc>
            </a:pPr>
            <a:r>
              <a:rPr lang="en-US" sz="4248" b="1">
                <a:solidFill>
                  <a:srgbClr val="000000"/>
                </a:solidFill>
                <a:latin typeface="Montserrat Bold"/>
                <a:ea typeface="Montserrat Bold"/>
                <a:cs typeface="Montserrat Bold"/>
                <a:sym typeface="Montserrat Bold"/>
              </a:rPr>
              <a:t>Netsparker Scan Summary: A High-Level Overview</a:t>
            </a:r>
          </a:p>
        </p:txBody>
      </p:sp>
      <p:sp>
        <p:nvSpPr>
          <p:cNvPr id="7" name="TextBox 7"/>
          <p:cNvSpPr txBox="1"/>
          <p:nvPr/>
        </p:nvSpPr>
        <p:spPr>
          <a:xfrm>
            <a:off x="315274" y="1842670"/>
            <a:ext cx="17972726" cy="1104900"/>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Below is the actual vulnerability scan summary generated by Netsparker, providing an immediate snapshot of the application's security posture.</a:t>
            </a:r>
          </a:p>
        </p:txBody>
      </p:sp>
      <p:sp>
        <p:nvSpPr>
          <p:cNvPr id="8" name="TextBox 8"/>
          <p:cNvSpPr txBox="1"/>
          <p:nvPr/>
        </p:nvSpPr>
        <p:spPr>
          <a:xfrm>
            <a:off x="258383" y="7340127"/>
            <a:ext cx="17972726"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The dashboard summary highlights the total count of identified vulnerabilities, categorised by their severity levels. This initial overview is crucial for prioritising remediation efforts and understanding the overall risk landscape.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descr="preencoded.png"/>
          <p:cNvSpPr/>
          <p:nvPr/>
        </p:nvSpPr>
        <p:spPr>
          <a:xfrm>
            <a:off x="1381268" y="3859686"/>
            <a:ext cx="8023489" cy="3819511"/>
          </a:xfrm>
          <a:custGeom>
            <a:avLst/>
            <a:gdLst/>
            <a:ahLst/>
            <a:cxnLst/>
            <a:rect l="l" t="t" r="r" b="b"/>
            <a:pathLst>
              <a:path w="8023489" h="3819511">
                <a:moveTo>
                  <a:pt x="0" y="0"/>
                </a:moveTo>
                <a:lnTo>
                  <a:pt x="8023489" y="0"/>
                </a:lnTo>
                <a:lnTo>
                  <a:pt x="8023489" y="3819510"/>
                </a:lnTo>
                <a:lnTo>
                  <a:pt x="0" y="3819510"/>
                </a:lnTo>
                <a:lnTo>
                  <a:pt x="0" y="0"/>
                </a:lnTo>
                <a:close/>
              </a:path>
            </a:pathLst>
          </a:custGeom>
          <a:blipFill>
            <a:blip r:embed="rId3"/>
            <a:stretch>
              <a:fillRect t="-15" b="-15"/>
            </a:stretch>
          </a:blipFill>
        </p:spPr>
        <p:txBody>
          <a:bodyPr/>
          <a:lstStyle/>
          <a:p>
            <a:endParaRPr lang="en-IN"/>
          </a:p>
        </p:txBody>
      </p:sp>
      <p:sp>
        <p:nvSpPr>
          <p:cNvPr id="5" name="Freeform 5"/>
          <p:cNvSpPr/>
          <p:nvPr/>
        </p:nvSpPr>
        <p:spPr>
          <a:xfrm>
            <a:off x="8757987" y="3136105"/>
            <a:ext cx="8854971" cy="4980921"/>
          </a:xfrm>
          <a:custGeom>
            <a:avLst/>
            <a:gdLst/>
            <a:ahLst/>
            <a:cxnLst/>
            <a:rect l="l" t="t" r="r" b="b"/>
            <a:pathLst>
              <a:path w="8854971" h="4980921">
                <a:moveTo>
                  <a:pt x="0" y="0"/>
                </a:moveTo>
                <a:lnTo>
                  <a:pt x="8854971" y="0"/>
                </a:lnTo>
                <a:lnTo>
                  <a:pt x="8854971" y="4980922"/>
                </a:lnTo>
                <a:lnTo>
                  <a:pt x="0" y="4980922"/>
                </a:lnTo>
                <a:lnTo>
                  <a:pt x="0" y="0"/>
                </a:lnTo>
                <a:close/>
              </a:path>
            </a:pathLst>
          </a:custGeom>
          <a:blipFill>
            <a:blip r:embed="rId4"/>
            <a:stretch>
              <a:fillRect/>
            </a:stretch>
          </a:blipFill>
        </p:spPr>
        <p:txBody>
          <a:bodyPr/>
          <a:lstStyle/>
          <a:p>
            <a:endParaRPr lang="en-IN"/>
          </a:p>
        </p:txBody>
      </p:sp>
      <p:sp>
        <p:nvSpPr>
          <p:cNvPr id="6" name="TextBox 6"/>
          <p:cNvSpPr txBox="1"/>
          <p:nvPr/>
        </p:nvSpPr>
        <p:spPr>
          <a:xfrm>
            <a:off x="838200" y="666905"/>
            <a:ext cx="14113839" cy="663957"/>
          </a:xfrm>
          <a:prstGeom prst="rect">
            <a:avLst/>
          </a:prstGeom>
        </p:spPr>
        <p:txBody>
          <a:bodyPr lIns="0" tIns="0" rIns="0" bIns="0" rtlCol="0" anchor="t">
            <a:spAutoFit/>
          </a:bodyPr>
          <a:lstStyle/>
          <a:p>
            <a:pPr algn="l">
              <a:lnSpc>
                <a:spcPts val="5059"/>
              </a:lnSpc>
            </a:pPr>
            <a:r>
              <a:rPr lang="en-US" sz="4007" b="1">
                <a:solidFill>
                  <a:srgbClr val="000000"/>
                </a:solidFill>
                <a:latin typeface="Montserrat Bold"/>
                <a:ea typeface="Montserrat Bold"/>
                <a:cs typeface="Montserrat Bold"/>
                <a:sym typeface="Montserrat Bold"/>
              </a:rPr>
              <a:t>Critical Vulnerabilities: Immediate Threats Identified</a:t>
            </a:r>
          </a:p>
        </p:txBody>
      </p:sp>
      <p:sp>
        <p:nvSpPr>
          <p:cNvPr id="7" name="TextBox 7"/>
          <p:cNvSpPr txBox="1"/>
          <p:nvPr/>
        </p:nvSpPr>
        <p:spPr>
          <a:xfrm>
            <a:off x="838200" y="1870901"/>
            <a:ext cx="16955070"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Netsparker's in-depth analysis revealed several critical vulnerabilities that pose significant risks to the application's integrity and data confidentiality. These issues demand immediate attention due to their potential for severe impact.</a:t>
            </a:r>
          </a:p>
        </p:txBody>
      </p:sp>
      <p:sp>
        <p:nvSpPr>
          <p:cNvPr id="8" name="TextBox 8"/>
          <p:cNvSpPr txBox="1"/>
          <p:nvPr/>
        </p:nvSpPr>
        <p:spPr>
          <a:xfrm>
            <a:off x="838200" y="8288477"/>
            <a:ext cx="16955070"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Examples of critical findings include SQL Injection, Remote Code Execution (RCE), and authentication bypass flaws. Such vulnerabilities could lead to unauthorised access, data manipulation, or complete system compromise if left unaddressed.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p:cNvSpPr/>
          <p:nvPr/>
        </p:nvSpPr>
        <p:spPr>
          <a:xfrm>
            <a:off x="5817368" y="2855814"/>
            <a:ext cx="10052489" cy="5026245"/>
          </a:xfrm>
          <a:custGeom>
            <a:avLst/>
            <a:gdLst/>
            <a:ahLst/>
            <a:cxnLst/>
            <a:rect l="l" t="t" r="r" b="b"/>
            <a:pathLst>
              <a:path w="10052489" h="5026245">
                <a:moveTo>
                  <a:pt x="0" y="0"/>
                </a:moveTo>
                <a:lnTo>
                  <a:pt x="10052489" y="0"/>
                </a:lnTo>
                <a:lnTo>
                  <a:pt x="10052489" y="5026245"/>
                </a:lnTo>
                <a:lnTo>
                  <a:pt x="0" y="5026245"/>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592758" y="684393"/>
            <a:ext cx="14810373" cy="669564"/>
          </a:xfrm>
          <a:prstGeom prst="rect">
            <a:avLst/>
          </a:prstGeom>
        </p:spPr>
        <p:txBody>
          <a:bodyPr lIns="0" tIns="0" rIns="0" bIns="0" rtlCol="0" anchor="t">
            <a:spAutoFit/>
          </a:bodyPr>
          <a:lstStyle/>
          <a:p>
            <a:pPr algn="l">
              <a:lnSpc>
                <a:spcPts val="5103"/>
              </a:lnSpc>
            </a:pPr>
            <a:r>
              <a:rPr lang="en-US" sz="4042" b="1">
                <a:solidFill>
                  <a:srgbClr val="000000"/>
                </a:solidFill>
                <a:latin typeface="Montserrat Bold"/>
                <a:ea typeface="Montserrat Bold"/>
                <a:cs typeface="Montserrat Bold"/>
                <a:sym typeface="Montserrat Bold"/>
              </a:rPr>
              <a:t>High Severity Vulnerabilities: Significant Security Gaps</a:t>
            </a:r>
          </a:p>
        </p:txBody>
      </p:sp>
      <p:sp>
        <p:nvSpPr>
          <p:cNvPr id="6" name="TextBox 6"/>
          <p:cNvSpPr txBox="1"/>
          <p:nvPr/>
        </p:nvSpPr>
        <p:spPr>
          <a:xfrm>
            <a:off x="592758" y="1556976"/>
            <a:ext cx="17102483"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Beyond critical findings, Netsparker also detected a range of high-risk vulnerabilities that, while not immediately catastrophic, present significant security gaps. These require prompt remediation to prevent potential exploitation.</a:t>
            </a:r>
          </a:p>
        </p:txBody>
      </p:sp>
      <p:sp>
        <p:nvSpPr>
          <p:cNvPr id="7" name="TextBox 7"/>
          <p:cNvSpPr txBox="1"/>
          <p:nvPr/>
        </p:nvSpPr>
        <p:spPr>
          <a:xfrm>
            <a:off x="592758" y="7815384"/>
            <a:ext cx="17102483"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Among these are Cross-Site Scripting (XSS), sensitive data exposure, and broken authentication mechanisms. Exploitation of these vulnerabilities could lead to session hijacking, data breaches, or impersonation of legitimate users.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descr="preencoded.png"/>
          <p:cNvSpPr/>
          <p:nvPr/>
        </p:nvSpPr>
        <p:spPr>
          <a:xfrm>
            <a:off x="467576" y="4336680"/>
            <a:ext cx="5659657" cy="3508488"/>
          </a:xfrm>
          <a:custGeom>
            <a:avLst/>
            <a:gdLst/>
            <a:ahLst/>
            <a:cxnLst/>
            <a:rect l="l" t="t" r="r" b="b"/>
            <a:pathLst>
              <a:path w="5659657" h="3508488">
                <a:moveTo>
                  <a:pt x="0" y="0"/>
                </a:moveTo>
                <a:lnTo>
                  <a:pt x="5659658" y="0"/>
                </a:lnTo>
                <a:lnTo>
                  <a:pt x="5659658" y="3508488"/>
                </a:lnTo>
                <a:lnTo>
                  <a:pt x="0" y="3508488"/>
                </a:lnTo>
                <a:lnTo>
                  <a:pt x="0" y="0"/>
                </a:lnTo>
                <a:close/>
              </a:path>
            </a:pathLst>
          </a:custGeom>
          <a:blipFill>
            <a:blip r:embed="rId3"/>
            <a:stretch>
              <a:fillRect l="-48" r="-48"/>
            </a:stretch>
          </a:blipFill>
        </p:spPr>
        <p:txBody>
          <a:bodyPr/>
          <a:lstStyle/>
          <a:p>
            <a:endParaRPr lang="en-IN"/>
          </a:p>
        </p:txBody>
      </p:sp>
      <p:sp>
        <p:nvSpPr>
          <p:cNvPr id="5" name="Freeform 5"/>
          <p:cNvSpPr/>
          <p:nvPr/>
        </p:nvSpPr>
        <p:spPr>
          <a:xfrm>
            <a:off x="9857764" y="3593370"/>
            <a:ext cx="4340642" cy="4794863"/>
          </a:xfrm>
          <a:custGeom>
            <a:avLst/>
            <a:gdLst/>
            <a:ahLst/>
            <a:cxnLst/>
            <a:rect l="l" t="t" r="r" b="b"/>
            <a:pathLst>
              <a:path w="4340642" h="4794863">
                <a:moveTo>
                  <a:pt x="0" y="0"/>
                </a:moveTo>
                <a:lnTo>
                  <a:pt x="4340642" y="0"/>
                </a:lnTo>
                <a:lnTo>
                  <a:pt x="4340642" y="4794863"/>
                </a:lnTo>
                <a:lnTo>
                  <a:pt x="0" y="4794863"/>
                </a:lnTo>
                <a:lnTo>
                  <a:pt x="0" y="0"/>
                </a:lnTo>
                <a:close/>
              </a:path>
            </a:pathLst>
          </a:custGeom>
          <a:blipFill>
            <a:blip r:embed="rId4"/>
            <a:stretch>
              <a:fillRect l="-6086" t="-33966" r="-733" b="-75684"/>
            </a:stretch>
          </a:blipFill>
        </p:spPr>
        <p:txBody>
          <a:bodyPr/>
          <a:lstStyle/>
          <a:p>
            <a:endParaRPr lang="en-IN"/>
          </a:p>
        </p:txBody>
      </p:sp>
      <p:sp>
        <p:nvSpPr>
          <p:cNvPr id="6" name="TextBox 6"/>
          <p:cNvSpPr txBox="1"/>
          <p:nvPr/>
        </p:nvSpPr>
        <p:spPr>
          <a:xfrm>
            <a:off x="457261" y="1000125"/>
            <a:ext cx="17467506" cy="1357371"/>
          </a:xfrm>
          <a:prstGeom prst="rect">
            <a:avLst/>
          </a:prstGeom>
        </p:spPr>
        <p:txBody>
          <a:bodyPr lIns="0" tIns="0" rIns="0" bIns="0" rtlCol="0" anchor="t">
            <a:spAutoFit/>
          </a:bodyPr>
          <a:lstStyle/>
          <a:p>
            <a:pPr algn="l">
              <a:lnSpc>
                <a:spcPts val="5212"/>
              </a:lnSpc>
            </a:pPr>
            <a:r>
              <a:rPr lang="en-US" sz="4129" b="1">
                <a:solidFill>
                  <a:srgbClr val="000000"/>
                </a:solidFill>
                <a:latin typeface="Montserrat Bold"/>
                <a:ea typeface="Montserrat Bold"/>
                <a:cs typeface="Montserrat Bold"/>
                <a:sym typeface="Montserrat Bold"/>
              </a:rPr>
              <a:t>Medium &amp; Low Vulnerabilities: Enhancing Application Hardening</a:t>
            </a:r>
          </a:p>
        </p:txBody>
      </p:sp>
      <p:sp>
        <p:nvSpPr>
          <p:cNvPr id="7" name="TextBox 7"/>
          <p:cNvSpPr txBox="1"/>
          <p:nvPr/>
        </p:nvSpPr>
        <p:spPr>
          <a:xfrm>
            <a:off x="457261" y="2466025"/>
            <a:ext cx="17467506"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Medium and low severity vulnerabilities, whilst less immediately threatening, play a crucial role in overall application hardening. Addressing these helps to reduce the attack surface and improve the resilience against more sophisticated attacks.</a:t>
            </a:r>
          </a:p>
        </p:txBody>
      </p:sp>
      <p:sp>
        <p:nvSpPr>
          <p:cNvPr id="8" name="TextBox 8"/>
          <p:cNvSpPr txBox="1"/>
          <p:nvPr/>
        </p:nvSpPr>
        <p:spPr>
          <a:xfrm>
            <a:off x="457261" y="8267316"/>
            <a:ext cx="17467506" cy="166687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Common examples include missing security headers, information disclosure issues, and the absence of secure cookie flags. Rectifying these seemingly minor flaws can significantly enhance the application's resistance to various web-based attacks.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grpSp>
      <p:sp>
        <p:nvSpPr>
          <p:cNvPr id="4" name="Freeform 4" descr="preencoded.png"/>
          <p:cNvSpPr/>
          <p:nvPr/>
        </p:nvSpPr>
        <p:spPr>
          <a:xfrm>
            <a:off x="0" y="0"/>
            <a:ext cx="18288000" cy="3374527"/>
          </a:xfrm>
          <a:custGeom>
            <a:avLst/>
            <a:gdLst/>
            <a:ahLst/>
            <a:cxnLst/>
            <a:rect l="l" t="t" r="r" b="b"/>
            <a:pathLst>
              <a:path w="18288000" h="3374527">
                <a:moveTo>
                  <a:pt x="0" y="0"/>
                </a:moveTo>
                <a:lnTo>
                  <a:pt x="18288000" y="0"/>
                </a:lnTo>
                <a:lnTo>
                  <a:pt x="18288000" y="3374527"/>
                </a:lnTo>
                <a:lnTo>
                  <a:pt x="0" y="3374527"/>
                </a:lnTo>
                <a:lnTo>
                  <a:pt x="0" y="0"/>
                </a:lnTo>
                <a:close/>
              </a:path>
            </a:pathLst>
          </a:custGeom>
          <a:blipFill>
            <a:blip r:embed="rId3"/>
            <a:stretch>
              <a:fillRect l="-39" r="-39"/>
            </a:stretch>
          </a:blipFill>
        </p:spPr>
        <p:txBody>
          <a:bodyPr/>
          <a:lstStyle/>
          <a:p>
            <a:endParaRPr lang="en-IN"/>
          </a:p>
        </p:txBody>
      </p:sp>
      <p:sp>
        <p:nvSpPr>
          <p:cNvPr id="5" name="TextBox 5"/>
          <p:cNvSpPr txBox="1"/>
          <p:nvPr/>
        </p:nvSpPr>
        <p:spPr>
          <a:xfrm>
            <a:off x="345203" y="3646846"/>
            <a:ext cx="13084312" cy="693309"/>
          </a:xfrm>
          <a:prstGeom prst="rect">
            <a:avLst/>
          </a:prstGeom>
        </p:spPr>
        <p:txBody>
          <a:bodyPr lIns="0" tIns="0" rIns="0" bIns="0" rtlCol="0" anchor="t">
            <a:spAutoFit/>
          </a:bodyPr>
          <a:lstStyle/>
          <a:p>
            <a:pPr algn="l">
              <a:lnSpc>
                <a:spcPts val="5289"/>
              </a:lnSpc>
            </a:pPr>
            <a:r>
              <a:rPr lang="en-US" sz="4190" b="1">
                <a:solidFill>
                  <a:srgbClr val="000000"/>
                </a:solidFill>
                <a:latin typeface="Montserrat Bold"/>
                <a:ea typeface="Montserrat Bold"/>
                <a:cs typeface="Montserrat Bold"/>
                <a:sym typeface="Montserrat Bold"/>
              </a:rPr>
              <a:t>My Written Analysis: Interpreting the Findings</a:t>
            </a:r>
          </a:p>
        </p:txBody>
      </p:sp>
      <p:grpSp>
        <p:nvGrpSpPr>
          <p:cNvPr id="6" name="Group 6"/>
          <p:cNvGrpSpPr/>
          <p:nvPr/>
        </p:nvGrpSpPr>
        <p:grpSpPr>
          <a:xfrm>
            <a:off x="345203" y="4612474"/>
            <a:ext cx="5711104" cy="5674525"/>
            <a:chOff x="0" y="0"/>
            <a:chExt cx="6928244" cy="4686300"/>
          </a:xfrm>
        </p:grpSpPr>
        <p:sp>
          <p:nvSpPr>
            <p:cNvPr id="7" name="Freeform 7"/>
            <p:cNvSpPr/>
            <p:nvPr/>
          </p:nvSpPr>
          <p:spPr>
            <a:xfrm>
              <a:off x="0" y="0"/>
              <a:ext cx="6928358" cy="4686300"/>
            </a:xfrm>
            <a:custGeom>
              <a:avLst/>
              <a:gdLst/>
              <a:ahLst/>
              <a:cxnLst/>
              <a:rect l="l" t="t" r="r" b="b"/>
              <a:pathLst>
                <a:path w="6928358" h="4686300">
                  <a:moveTo>
                    <a:pt x="0" y="863981"/>
                  </a:moveTo>
                  <a:cubicBezTo>
                    <a:pt x="0" y="386842"/>
                    <a:pt x="386842" y="0"/>
                    <a:pt x="863981" y="0"/>
                  </a:cubicBezTo>
                  <a:lnTo>
                    <a:pt x="6064377" y="0"/>
                  </a:lnTo>
                  <a:cubicBezTo>
                    <a:pt x="6541516" y="0"/>
                    <a:pt x="6928358" y="386842"/>
                    <a:pt x="6928358" y="863981"/>
                  </a:cubicBezTo>
                  <a:lnTo>
                    <a:pt x="6928358" y="3822319"/>
                  </a:lnTo>
                  <a:cubicBezTo>
                    <a:pt x="6928358" y="4299458"/>
                    <a:pt x="6541516" y="4686300"/>
                    <a:pt x="6064377" y="4686300"/>
                  </a:cubicBezTo>
                  <a:lnTo>
                    <a:pt x="863981" y="4686300"/>
                  </a:lnTo>
                  <a:cubicBezTo>
                    <a:pt x="386842" y="4686300"/>
                    <a:pt x="0" y="4299458"/>
                    <a:pt x="0" y="3822319"/>
                  </a:cubicBezTo>
                  <a:close/>
                </a:path>
              </a:pathLst>
            </a:custGeom>
            <a:solidFill>
              <a:srgbClr val="F2EEEE"/>
            </a:solidFill>
            <a:ln w="12700">
              <a:solidFill>
                <a:srgbClr val="000000"/>
              </a:solidFill>
            </a:ln>
          </p:spPr>
          <p:txBody>
            <a:bodyPr/>
            <a:lstStyle/>
            <a:p>
              <a:endParaRPr lang="en-IN"/>
            </a:p>
          </p:txBody>
        </p:sp>
      </p:grpSp>
      <p:sp>
        <p:nvSpPr>
          <p:cNvPr id="8" name="TextBox 8"/>
          <p:cNvSpPr txBox="1"/>
          <p:nvPr/>
        </p:nvSpPr>
        <p:spPr>
          <a:xfrm>
            <a:off x="641776" y="5072120"/>
            <a:ext cx="4700439" cy="461712"/>
          </a:xfrm>
          <a:prstGeom prst="rect">
            <a:avLst/>
          </a:prstGeom>
        </p:spPr>
        <p:txBody>
          <a:bodyPr lIns="0" tIns="0" rIns="0" bIns="0" rtlCol="0" anchor="t">
            <a:spAutoFit/>
          </a:bodyPr>
          <a:lstStyle/>
          <a:p>
            <a:pPr algn="l">
              <a:lnSpc>
                <a:spcPts val="3789"/>
              </a:lnSpc>
            </a:pPr>
            <a:r>
              <a:rPr lang="en-US" sz="3000" b="1">
                <a:solidFill>
                  <a:srgbClr val="000000"/>
                </a:solidFill>
                <a:latin typeface="Montserrat Bold"/>
                <a:ea typeface="Montserrat Bold"/>
                <a:cs typeface="Montserrat Bold"/>
                <a:sym typeface="Montserrat Bold"/>
              </a:rPr>
              <a:t>Automated Verification</a:t>
            </a:r>
          </a:p>
        </p:txBody>
      </p:sp>
      <p:sp>
        <p:nvSpPr>
          <p:cNvPr id="9" name="TextBox 9"/>
          <p:cNvSpPr txBox="1"/>
          <p:nvPr/>
        </p:nvSpPr>
        <p:spPr>
          <a:xfrm>
            <a:off x="641776" y="5585739"/>
            <a:ext cx="5117979" cy="4476750"/>
          </a:xfrm>
          <a:prstGeom prst="rect">
            <a:avLst/>
          </a:prstGeom>
        </p:spPr>
        <p:txBody>
          <a:bodyPr lIns="0" tIns="0" rIns="0" bIns="0" rtlCol="0" anchor="t">
            <a:spAutoFit/>
          </a:bodyPr>
          <a:lstStyle/>
          <a:p>
            <a:pPr algn="just">
              <a:lnSpc>
                <a:spcPts val="4499"/>
              </a:lnSpc>
            </a:pPr>
            <a:r>
              <a:rPr lang="en-US" sz="3000">
                <a:solidFill>
                  <a:srgbClr val="000000"/>
                </a:solidFill>
                <a:latin typeface="Cambria"/>
                <a:ea typeface="Cambria"/>
                <a:cs typeface="Cambria"/>
                <a:sym typeface="Cambria"/>
              </a:rPr>
              <a:t>Netsparker's unique strength lies in its ability to automatically verify identified vulnerabilities, thereby significantly reducing false positives and ensuring a higher degree of confidence in the reported issues.</a:t>
            </a:r>
          </a:p>
        </p:txBody>
      </p:sp>
      <p:grpSp>
        <p:nvGrpSpPr>
          <p:cNvPr id="10" name="Group 10"/>
          <p:cNvGrpSpPr/>
          <p:nvPr/>
        </p:nvGrpSpPr>
        <p:grpSpPr>
          <a:xfrm>
            <a:off x="6130558" y="4612474"/>
            <a:ext cx="6101043" cy="5674525"/>
            <a:chOff x="0" y="0"/>
            <a:chExt cx="6928612" cy="4686300"/>
          </a:xfrm>
        </p:grpSpPr>
        <p:sp>
          <p:nvSpPr>
            <p:cNvPr id="11" name="Freeform 11"/>
            <p:cNvSpPr/>
            <p:nvPr/>
          </p:nvSpPr>
          <p:spPr>
            <a:xfrm>
              <a:off x="0" y="0"/>
              <a:ext cx="6928612" cy="4686300"/>
            </a:xfrm>
            <a:custGeom>
              <a:avLst/>
              <a:gdLst/>
              <a:ahLst/>
              <a:cxnLst/>
              <a:rect l="l" t="t" r="r" b="b"/>
              <a:pathLst>
                <a:path w="6928612" h="4686300">
                  <a:moveTo>
                    <a:pt x="0" y="863981"/>
                  </a:moveTo>
                  <a:cubicBezTo>
                    <a:pt x="0" y="386842"/>
                    <a:pt x="386842" y="0"/>
                    <a:pt x="863981" y="0"/>
                  </a:cubicBezTo>
                  <a:lnTo>
                    <a:pt x="6064631" y="0"/>
                  </a:lnTo>
                  <a:cubicBezTo>
                    <a:pt x="6541770" y="0"/>
                    <a:pt x="6928612" y="386842"/>
                    <a:pt x="6928612" y="863981"/>
                  </a:cubicBezTo>
                  <a:lnTo>
                    <a:pt x="6928612" y="3822319"/>
                  </a:lnTo>
                  <a:cubicBezTo>
                    <a:pt x="6928612" y="4299458"/>
                    <a:pt x="6541770" y="4686300"/>
                    <a:pt x="6064631" y="4686300"/>
                  </a:cubicBezTo>
                  <a:lnTo>
                    <a:pt x="863981" y="4686300"/>
                  </a:lnTo>
                  <a:cubicBezTo>
                    <a:pt x="386842" y="4686300"/>
                    <a:pt x="0" y="4299458"/>
                    <a:pt x="0" y="3822319"/>
                  </a:cubicBezTo>
                  <a:close/>
                </a:path>
              </a:pathLst>
            </a:custGeom>
            <a:solidFill>
              <a:srgbClr val="F2EEEE"/>
            </a:solidFill>
            <a:ln w="12700">
              <a:solidFill>
                <a:srgbClr val="000000"/>
              </a:solidFill>
            </a:ln>
          </p:spPr>
          <p:txBody>
            <a:bodyPr/>
            <a:lstStyle/>
            <a:p>
              <a:endParaRPr lang="en-IN"/>
            </a:p>
          </p:txBody>
        </p:sp>
      </p:grpSp>
      <p:sp>
        <p:nvSpPr>
          <p:cNvPr id="12" name="TextBox 12"/>
          <p:cNvSpPr txBox="1"/>
          <p:nvPr/>
        </p:nvSpPr>
        <p:spPr>
          <a:xfrm>
            <a:off x="6251570" y="5072120"/>
            <a:ext cx="5775275" cy="461712"/>
          </a:xfrm>
          <a:prstGeom prst="rect">
            <a:avLst/>
          </a:prstGeom>
        </p:spPr>
        <p:txBody>
          <a:bodyPr wrap="square" lIns="0" tIns="0" rIns="0" bIns="0" rtlCol="0" anchor="t">
            <a:spAutoFit/>
          </a:bodyPr>
          <a:lstStyle/>
          <a:p>
            <a:pPr algn="l">
              <a:lnSpc>
                <a:spcPts val="3789"/>
              </a:lnSpc>
            </a:pPr>
            <a:r>
              <a:rPr lang="en-US" sz="3000" b="1" dirty="0">
                <a:solidFill>
                  <a:srgbClr val="000000"/>
                </a:solidFill>
                <a:latin typeface="Montserrat Bold"/>
                <a:ea typeface="Montserrat Bold"/>
                <a:cs typeface="Montserrat Bold"/>
                <a:sym typeface="Montserrat Bold"/>
              </a:rPr>
              <a:t>Severity and Impact Analysis</a:t>
            </a:r>
          </a:p>
        </p:txBody>
      </p:sp>
      <p:sp>
        <p:nvSpPr>
          <p:cNvPr id="13" name="TextBox 13"/>
          <p:cNvSpPr txBox="1"/>
          <p:nvPr/>
        </p:nvSpPr>
        <p:spPr>
          <a:xfrm>
            <a:off x="6427121" y="5585739"/>
            <a:ext cx="5118146" cy="4476750"/>
          </a:xfrm>
          <a:prstGeom prst="rect">
            <a:avLst/>
          </a:prstGeom>
        </p:spPr>
        <p:txBody>
          <a:bodyPr lIns="0" tIns="0" rIns="0" bIns="0" rtlCol="0" anchor="t">
            <a:spAutoFit/>
          </a:bodyPr>
          <a:lstStyle/>
          <a:p>
            <a:pPr algn="just">
              <a:lnSpc>
                <a:spcPts val="4499"/>
              </a:lnSpc>
            </a:pPr>
            <a:r>
              <a:rPr lang="en-US" sz="3000" dirty="0">
                <a:solidFill>
                  <a:srgbClr val="000000"/>
                </a:solidFill>
                <a:latin typeface="Cambria"/>
                <a:ea typeface="Cambria"/>
                <a:cs typeface="Cambria"/>
                <a:sym typeface="Cambria"/>
              </a:rPr>
              <a:t>Each reported vulnerability was meticulously </a:t>
            </a:r>
            <a:r>
              <a:rPr lang="en-US" sz="3000" dirty="0" err="1">
                <a:solidFill>
                  <a:srgbClr val="000000"/>
                </a:solidFill>
                <a:latin typeface="Cambria"/>
                <a:ea typeface="Cambria"/>
                <a:cs typeface="Cambria"/>
                <a:sym typeface="Cambria"/>
              </a:rPr>
              <a:t>analysed</a:t>
            </a:r>
            <a:r>
              <a:rPr lang="en-US" sz="3000" dirty="0">
                <a:solidFill>
                  <a:srgbClr val="000000"/>
                </a:solidFill>
                <a:latin typeface="Cambria"/>
                <a:ea typeface="Cambria"/>
                <a:cs typeface="Cambria"/>
                <a:sym typeface="Cambria"/>
              </a:rPr>
              <a:t>, taking into account its severity level and potential impact on the application's functionality, data, and user trust. This </a:t>
            </a:r>
            <a:r>
              <a:rPr lang="en-US" sz="3000" dirty="0" err="1">
                <a:solidFill>
                  <a:srgbClr val="000000"/>
                </a:solidFill>
                <a:latin typeface="Cambria"/>
                <a:ea typeface="Cambria"/>
                <a:cs typeface="Cambria"/>
                <a:sym typeface="Cambria"/>
              </a:rPr>
              <a:t>prioritisation</a:t>
            </a:r>
            <a:r>
              <a:rPr lang="en-US" sz="3000" dirty="0">
                <a:solidFill>
                  <a:srgbClr val="000000"/>
                </a:solidFill>
                <a:latin typeface="Cambria"/>
                <a:ea typeface="Cambria"/>
                <a:cs typeface="Cambria"/>
                <a:sym typeface="Cambria"/>
              </a:rPr>
              <a:t> is key for effective remediation.</a:t>
            </a:r>
          </a:p>
        </p:txBody>
      </p:sp>
      <p:grpSp>
        <p:nvGrpSpPr>
          <p:cNvPr id="14" name="Group 14"/>
          <p:cNvGrpSpPr/>
          <p:nvPr/>
        </p:nvGrpSpPr>
        <p:grpSpPr>
          <a:xfrm>
            <a:off x="12360714" y="4612474"/>
            <a:ext cx="5711271" cy="5674525"/>
            <a:chOff x="0" y="0"/>
            <a:chExt cx="6928447" cy="4686300"/>
          </a:xfrm>
        </p:grpSpPr>
        <p:sp>
          <p:nvSpPr>
            <p:cNvPr id="15" name="Freeform 15"/>
            <p:cNvSpPr/>
            <p:nvPr/>
          </p:nvSpPr>
          <p:spPr>
            <a:xfrm>
              <a:off x="0" y="0"/>
              <a:ext cx="6928612" cy="4686300"/>
            </a:xfrm>
            <a:custGeom>
              <a:avLst/>
              <a:gdLst/>
              <a:ahLst/>
              <a:cxnLst/>
              <a:rect l="l" t="t" r="r" b="b"/>
              <a:pathLst>
                <a:path w="6928612" h="4686300">
                  <a:moveTo>
                    <a:pt x="0" y="863981"/>
                  </a:moveTo>
                  <a:cubicBezTo>
                    <a:pt x="0" y="386842"/>
                    <a:pt x="386842" y="0"/>
                    <a:pt x="863981" y="0"/>
                  </a:cubicBezTo>
                  <a:lnTo>
                    <a:pt x="6064631" y="0"/>
                  </a:lnTo>
                  <a:cubicBezTo>
                    <a:pt x="6541770" y="0"/>
                    <a:pt x="6928612" y="386842"/>
                    <a:pt x="6928612" y="863981"/>
                  </a:cubicBezTo>
                  <a:lnTo>
                    <a:pt x="6928612" y="3822319"/>
                  </a:lnTo>
                  <a:cubicBezTo>
                    <a:pt x="6928612" y="4299458"/>
                    <a:pt x="6541770" y="4686300"/>
                    <a:pt x="6064631" y="4686300"/>
                  </a:cubicBezTo>
                  <a:lnTo>
                    <a:pt x="863981" y="4686300"/>
                  </a:lnTo>
                  <a:cubicBezTo>
                    <a:pt x="386842" y="4686300"/>
                    <a:pt x="0" y="4299458"/>
                    <a:pt x="0" y="3822319"/>
                  </a:cubicBezTo>
                  <a:close/>
                </a:path>
              </a:pathLst>
            </a:custGeom>
            <a:solidFill>
              <a:srgbClr val="F2EEEE"/>
            </a:solidFill>
            <a:ln w="12700">
              <a:solidFill>
                <a:srgbClr val="000000"/>
              </a:solidFill>
            </a:ln>
          </p:spPr>
          <p:txBody>
            <a:bodyPr/>
            <a:lstStyle/>
            <a:p>
              <a:endParaRPr lang="en-IN"/>
            </a:p>
          </p:txBody>
        </p:sp>
      </p:grpSp>
      <p:sp>
        <p:nvSpPr>
          <p:cNvPr id="16" name="TextBox 16"/>
          <p:cNvSpPr txBox="1"/>
          <p:nvPr/>
        </p:nvSpPr>
        <p:spPr>
          <a:xfrm>
            <a:off x="12657277" y="5072120"/>
            <a:ext cx="4574381" cy="461712"/>
          </a:xfrm>
          <a:prstGeom prst="rect">
            <a:avLst/>
          </a:prstGeom>
        </p:spPr>
        <p:txBody>
          <a:bodyPr lIns="0" tIns="0" rIns="0" bIns="0" rtlCol="0" anchor="t">
            <a:spAutoFit/>
          </a:bodyPr>
          <a:lstStyle/>
          <a:p>
            <a:pPr algn="l">
              <a:lnSpc>
                <a:spcPts val="3789"/>
              </a:lnSpc>
            </a:pPr>
            <a:r>
              <a:rPr lang="en-US" sz="3000" b="1" dirty="0">
                <a:solidFill>
                  <a:srgbClr val="000000"/>
                </a:solidFill>
                <a:latin typeface="Montserrat Bold"/>
                <a:ea typeface="Montserrat Bold"/>
                <a:cs typeface="Montserrat Bold"/>
                <a:sym typeface="Montserrat Bold"/>
              </a:rPr>
              <a:t>Exploitation Possibility</a:t>
            </a:r>
          </a:p>
        </p:txBody>
      </p:sp>
      <p:sp>
        <p:nvSpPr>
          <p:cNvPr id="17" name="TextBox 17"/>
          <p:cNvSpPr txBox="1"/>
          <p:nvPr/>
        </p:nvSpPr>
        <p:spPr>
          <a:xfrm>
            <a:off x="12657277" y="5585739"/>
            <a:ext cx="5118146" cy="4476750"/>
          </a:xfrm>
          <a:prstGeom prst="rect">
            <a:avLst/>
          </a:prstGeom>
        </p:spPr>
        <p:txBody>
          <a:bodyPr lIns="0" tIns="0" rIns="0" bIns="0" rtlCol="0" anchor="t">
            <a:spAutoFit/>
          </a:bodyPr>
          <a:lstStyle/>
          <a:p>
            <a:pPr algn="just">
              <a:lnSpc>
                <a:spcPts val="4499"/>
              </a:lnSpc>
            </a:pPr>
            <a:r>
              <a:rPr lang="en-US" sz="3000" dirty="0">
                <a:solidFill>
                  <a:srgbClr val="000000"/>
                </a:solidFill>
                <a:latin typeface="Cambria"/>
                <a:ea typeface="Cambria"/>
                <a:cs typeface="Cambria"/>
                <a:sym typeface="Cambria"/>
              </a:rPr>
              <a:t>The actual possibility of exploiting a vulnerability is heavily dependent on the specific configuration and environment of the application. Therefore, practical exploitability was also considered in the assessment.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0" y="0"/>
            <a:ext cx="18288000" cy="10287000"/>
          </a:xfrm>
          <a:custGeom>
            <a:avLst/>
            <a:gdLst/>
            <a:ahLst/>
            <a:cxnLst/>
            <a:rect l="l" t="t" r="r" b="b"/>
            <a:pathLst>
              <a:path w="24384000" h="13716000">
                <a:moveTo>
                  <a:pt x="0" y="0"/>
                </a:moveTo>
                <a:lnTo>
                  <a:pt x="24384000" y="0"/>
                </a:lnTo>
                <a:lnTo>
                  <a:pt x="24384000" y="13716000"/>
                </a:lnTo>
                <a:lnTo>
                  <a:pt x="0" y="13716000"/>
                </a:lnTo>
                <a:close/>
              </a:path>
            </a:pathLst>
          </a:custGeom>
          <a:solidFill>
            <a:srgbClr val="EDEDED"/>
          </a:solidFill>
          <a:ln w="12700">
            <a:solidFill>
              <a:srgbClr val="000000"/>
            </a:solidFill>
          </a:ln>
        </p:spPr>
        <p:txBody>
          <a:bodyPr/>
          <a:lstStyle/>
          <a:p>
            <a:endParaRPr lang="en-IN"/>
          </a:p>
        </p:txBody>
      </p:sp>
      <p:sp>
        <p:nvSpPr>
          <p:cNvPr id="4" name="TextBox 4"/>
          <p:cNvSpPr txBox="1"/>
          <p:nvPr/>
        </p:nvSpPr>
        <p:spPr>
          <a:xfrm>
            <a:off x="142013" y="1009650"/>
            <a:ext cx="13496431" cy="703045"/>
          </a:xfrm>
          <a:prstGeom prst="rect">
            <a:avLst/>
          </a:prstGeom>
        </p:spPr>
        <p:txBody>
          <a:bodyPr lIns="0" tIns="0" rIns="0" bIns="0" rtlCol="0" anchor="t">
            <a:spAutoFit/>
          </a:bodyPr>
          <a:lstStyle/>
          <a:p>
            <a:pPr algn="l">
              <a:lnSpc>
                <a:spcPts val="5365"/>
              </a:lnSpc>
            </a:pPr>
            <a:r>
              <a:rPr lang="en-US" sz="4250" b="1">
                <a:solidFill>
                  <a:srgbClr val="000000"/>
                </a:solidFill>
                <a:latin typeface="Montserrat Bold"/>
                <a:ea typeface="Montserrat Bold"/>
                <a:cs typeface="Montserrat Bold"/>
                <a:sym typeface="Montserrat Bold"/>
              </a:rPr>
              <a:t>Comparison: Netsparker Report vs. My Analysis</a:t>
            </a:r>
          </a:p>
        </p:txBody>
      </p:sp>
      <p:sp>
        <p:nvSpPr>
          <p:cNvPr id="5" name="TextBox 5"/>
          <p:cNvSpPr txBox="1"/>
          <p:nvPr/>
        </p:nvSpPr>
        <p:spPr>
          <a:xfrm>
            <a:off x="142013" y="2219305"/>
            <a:ext cx="17982734" cy="1104900"/>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A direct comparison between the automated Netsparker report and my independent analysis reveals nuances in detection, accuracy, and severity assignment.</a:t>
            </a:r>
          </a:p>
        </p:txBody>
      </p:sp>
      <p:grpSp>
        <p:nvGrpSpPr>
          <p:cNvPr id="6" name="Group 6"/>
          <p:cNvGrpSpPr/>
          <p:nvPr/>
        </p:nvGrpSpPr>
        <p:grpSpPr>
          <a:xfrm>
            <a:off x="152633" y="4295098"/>
            <a:ext cx="17993354" cy="4721771"/>
            <a:chOff x="0" y="0"/>
            <a:chExt cx="21517369" cy="5646534"/>
          </a:xfrm>
        </p:grpSpPr>
        <p:sp>
          <p:nvSpPr>
            <p:cNvPr id="7" name="Freeform 7"/>
            <p:cNvSpPr/>
            <p:nvPr/>
          </p:nvSpPr>
          <p:spPr>
            <a:xfrm>
              <a:off x="0" y="0"/>
              <a:ext cx="21517356" cy="5646547"/>
            </a:xfrm>
            <a:custGeom>
              <a:avLst/>
              <a:gdLst/>
              <a:ahLst/>
              <a:cxnLst/>
              <a:rect l="l" t="t" r="r" b="b"/>
              <a:pathLst>
                <a:path w="21517356" h="5646547">
                  <a:moveTo>
                    <a:pt x="0" y="60325"/>
                  </a:moveTo>
                  <a:cubicBezTo>
                    <a:pt x="0" y="27051"/>
                    <a:pt x="27051" y="0"/>
                    <a:pt x="60452" y="0"/>
                  </a:cubicBezTo>
                  <a:lnTo>
                    <a:pt x="21456904" y="0"/>
                  </a:lnTo>
                  <a:lnTo>
                    <a:pt x="21456904" y="6350"/>
                  </a:lnTo>
                  <a:lnTo>
                    <a:pt x="21456904" y="0"/>
                  </a:lnTo>
                  <a:cubicBezTo>
                    <a:pt x="21490305" y="0"/>
                    <a:pt x="21517356" y="27051"/>
                    <a:pt x="21517356" y="60325"/>
                  </a:cubicBezTo>
                  <a:lnTo>
                    <a:pt x="21511006" y="60325"/>
                  </a:lnTo>
                  <a:lnTo>
                    <a:pt x="21517356" y="60325"/>
                  </a:lnTo>
                  <a:lnTo>
                    <a:pt x="21517356" y="5586222"/>
                  </a:lnTo>
                  <a:lnTo>
                    <a:pt x="21511006" y="5586222"/>
                  </a:lnTo>
                  <a:lnTo>
                    <a:pt x="21517356" y="5586222"/>
                  </a:lnTo>
                  <a:cubicBezTo>
                    <a:pt x="21517356" y="5619496"/>
                    <a:pt x="21490305" y="5646547"/>
                    <a:pt x="21456904" y="5646547"/>
                  </a:cubicBezTo>
                  <a:lnTo>
                    <a:pt x="21456904" y="5640197"/>
                  </a:lnTo>
                  <a:lnTo>
                    <a:pt x="21456904" y="5646547"/>
                  </a:lnTo>
                  <a:lnTo>
                    <a:pt x="60452" y="5646547"/>
                  </a:lnTo>
                  <a:lnTo>
                    <a:pt x="60452" y="5640197"/>
                  </a:lnTo>
                  <a:lnTo>
                    <a:pt x="60452" y="5646547"/>
                  </a:lnTo>
                  <a:cubicBezTo>
                    <a:pt x="27051" y="5646547"/>
                    <a:pt x="0" y="5619496"/>
                    <a:pt x="0" y="5586222"/>
                  </a:cubicBezTo>
                  <a:lnTo>
                    <a:pt x="0" y="60325"/>
                  </a:lnTo>
                  <a:lnTo>
                    <a:pt x="6350" y="60325"/>
                  </a:lnTo>
                  <a:lnTo>
                    <a:pt x="0" y="60325"/>
                  </a:lnTo>
                  <a:moveTo>
                    <a:pt x="12700" y="60325"/>
                  </a:moveTo>
                  <a:lnTo>
                    <a:pt x="12700" y="5586222"/>
                  </a:lnTo>
                  <a:lnTo>
                    <a:pt x="6350" y="5586222"/>
                  </a:lnTo>
                  <a:lnTo>
                    <a:pt x="12700" y="5586222"/>
                  </a:lnTo>
                  <a:cubicBezTo>
                    <a:pt x="12700" y="5612511"/>
                    <a:pt x="34036" y="5633847"/>
                    <a:pt x="60452" y="5633847"/>
                  </a:cubicBezTo>
                  <a:lnTo>
                    <a:pt x="21456904" y="5633847"/>
                  </a:lnTo>
                  <a:cubicBezTo>
                    <a:pt x="21483320" y="5633847"/>
                    <a:pt x="21504656" y="5612511"/>
                    <a:pt x="21504656" y="5586222"/>
                  </a:cubicBezTo>
                  <a:lnTo>
                    <a:pt x="21504656" y="60325"/>
                  </a:lnTo>
                  <a:cubicBezTo>
                    <a:pt x="21504656" y="34036"/>
                    <a:pt x="21483320" y="12700"/>
                    <a:pt x="21456904" y="12700"/>
                  </a:cubicBezTo>
                  <a:lnTo>
                    <a:pt x="60452" y="12700"/>
                  </a:lnTo>
                  <a:lnTo>
                    <a:pt x="60452" y="6350"/>
                  </a:lnTo>
                  <a:lnTo>
                    <a:pt x="60452" y="12700"/>
                  </a:lnTo>
                  <a:cubicBezTo>
                    <a:pt x="34036" y="12700"/>
                    <a:pt x="12700" y="34036"/>
                    <a:pt x="12700" y="60325"/>
                  </a:cubicBezTo>
                  <a:close/>
                </a:path>
              </a:pathLst>
            </a:custGeom>
            <a:solidFill>
              <a:srgbClr val="000000">
                <a:alpha val="392"/>
              </a:srgbClr>
            </a:solidFill>
            <a:ln w="12700">
              <a:solidFill>
                <a:srgbClr val="000000"/>
              </a:solidFill>
            </a:ln>
          </p:spPr>
          <p:txBody>
            <a:bodyPr/>
            <a:lstStyle/>
            <a:p>
              <a:endParaRPr lang="en-IN"/>
            </a:p>
          </p:txBody>
        </p:sp>
      </p:grpSp>
      <p:grpSp>
        <p:nvGrpSpPr>
          <p:cNvPr id="8" name="Group 8"/>
          <p:cNvGrpSpPr/>
          <p:nvPr/>
        </p:nvGrpSpPr>
        <p:grpSpPr>
          <a:xfrm>
            <a:off x="152633" y="3566733"/>
            <a:ext cx="17961494" cy="833844"/>
            <a:chOff x="0" y="0"/>
            <a:chExt cx="21479269" cy="997153"/>
          </a:xfrm>
        </p:grpSpPr>
        <p:sp>
          <p:nvSpPr>
            <p:cNvPr id="9" name="Freeform 9"/>
            <p:cNvSpPr/>
            <p:nvPr/>
          </p:nvSpPr>
          <p:spPr>
            <a:xfrm>
              <a:off x="0" y="0"/>
              <a:ext cx="21479256" cy="997204"/>
            </a:xfrm>
            <a:custGeom>
              <a:avLst/>
              <a:gdLst/>
              <a:ahLst/>
              <a:cxnLst/>
              <a:rect l="l" t="t" r="r" b="b"/>
              <a:pathLst>
                <a:path w="21479256" h="997204">
                  <a:moveTo>
                    <a:pt x="0" y="0"/>
                  </a:moveTo>
                  <a:lnTo>
                    <a:pt x="21479256" y="0"/>
                  </a:lnTo>
                  <a:lnTo>
                    <a:pt x="21479256" y="997204"/>
                  </a:lnTo>
                  <a:lnTo>
                    <a:pt x="0" y="997204"/>
                  </a:lnTo>
                  <a:close/>
                </a:path>
              </a:pathLst>
            </a:custGeom>
            <a:solidFill>
              <a:srgbClr val="FFFFFF">
                <a:alpha val="0"/>
              </a:srgbClr>
            </a:solidFill>
            <a:ln w="12700">
              <a:solidFill>
                <a:srgbClr val="000000"/>
              </a:solidFill>
            </a:ln>
          </p:spPr>
          <p:txBody>
            <a:bodyPr/>
            <a:lstStyle/>
            <a:p>
              <a:endParaRPr lang="en-IN"/>
            </a:p>
          </p:txBody>
        </p:sp>
      </p:grpSp>
      <p:sp>
        <p:nvSpPr>
          <p:cNvPr id="10" name="TextBox 10"/>
          <p:cNvSpPr txBox="1"/>
          <p:nvPr/>
        </p:nvSpPr>
        <p:spPr>
          <a:xfrm>
            <a:off x="453818" y="3662644"/>
            <a:ext cx="5320147" cy="542925"/>
          </a:xfrm>
          <a:prstGeom prst="rect">
            <a:avLst/>
          </a:prstGeom>
        </p:spPr>
        <p:txBody>
          <a:bodyPr lIns="0" tIns="0" rIns="0" bIns="0" rtlCol="0" anchor="t">
            <a:spAutoFit/>
          </a:bodyPr>
          <a:lstStyle/>
          <a:p>
            <a:pPr algn="l">
              <a:lnSpc>
                <a:spcPts val="4499"/>
              </a:lnSpc>
            </a:pPr>
            <a:r>
              <a:rPr lang="en-US" sz="3000" b="1">
                <a:solidFill>
                  <a:srgbClr val="000000"/>
                </a:solidFill>
                <a:latin typeface="Cambria Bold"/>
                <a:ea typeface="Cambria Bold"/>
                <a:cs typeface="Cambria Bold"/>
                <a:sym typeface="Cambria Bold"/>
              </a:rPr>
              <a:t>Aspect</a:t>
            </a:r>
          </a:p>
        </p:txBody>
      </p:sp>
      <p:sp>
        <p:nvSpPr>
          <p:cNvPr id="11" name="TextBox 11"/>
          <p:cNvSpPr txBox="1"/>
          <p:nvPr/>
        </p:nvSpPr>
        <p:spPr>
          <a:xfrm>
            <a:off x="5288190" y="3662644"/>
            <a:ext cx="5314837" cy="542925"/>
          </a:xfrm>
          <a:prstGeom prst="rect">
            <a:avLst/>
          </a:prstGeom>
        </p:spPr>
        <p:txBody>
          <a:bodyPr lIns="0" tIns="0" rIns="0" bIns="0" rtlCol="0" anchor="t">
            <a:spAutoFit/>
          </a:bodyPr>
          <a:lstStyle/>
          <a:p>
            <a:pPr algn="l">
              <a:lnSpc>
                <a:spcPts val="4499"/>
              </a:lnSpc>
            </a:pPr>
            <a:r>
              <a:rPr lang="en-US" sz="3000" b="1">
                <a:solidFill>
                  <a:srgbClr val="000000"/>
                </a:solidFill>
                <a:latin typeface="Cambria Bold"/>
                <a:ea typeface="Cambria Bold"/>
                <a:cs typeface="Cambria Bold"/>
                <a:sym typeface="Cambria Bold"/>
              </a:rPr>
              <a:t>Netsparker Report</a:t>
            </a:r>
          </a:p>
        </p:txBody>
      </p:sp>
      <p:sp>
        <p:nvSpPr>
          <p:cNvPr id="12" name="TextBox 12"/>
          <p:cNvSpPr txBox="1"/>
          <p:nvPr/>
        </p:nvSpPr>
        <p:spPr>
          <a:xfrm>
            <a:off x="11430000" y="3662644"/>
            <a:ext cx="6383293" cy="520271"/>
          </a:xfrm>
          <a:prstGeom prst="rect">
            <a:avLst/>
          </a:prstGeom>
        </p:spPr>
        <p:txBody>
          <a:bodyPr wrap="square" lIns="0" tIns="0" rIns="0" bIns="0" rtlCol="0" anchor="t">
            <a:spAutoFit/>
          </a:bodyPr>
          <a:lstStyle/>
          <a:p>
            <a:pPr algn="l">
              <a:lnSpc>
                <a:spcPts val="4499"/>
              </a:lnSpc>
            </a:pPr>
            <a:r>
              <a:rPr lang="en-US" sz="3000" b="1" dirty="0">
                <a:solidFill>
                  <a:srgbClr val="000000"/>
                </a:solidFill>
                <a:latin typeface="Cambria Bold"/>
                <a:ea typeface="Cambria Bold"/>
                <a:cs typeface="Cambria Bold"/>
                <a:sym typeface="Cambria Bold"/>
              </a:rPr>
              <a:t>My Analysis</a:t>
            </a:r>
          </a:p>
        </p:txBody>
      </p:sp>
      <p:grpSp>
        <p:nvGrpSpPr>
          <p:cNvPr id="13" name="Group 13"/>
          <p:cNvGrpSpPr/>
          <p:nvPr/>
        </p:nvGrpSpPr>
        <p:grpSpPr>
          <a:xfrm>
            <a:off x="152633" y="4400567"/>
            <a:ext cx="17961494" cy="1285356"/>
            <a:chOff x="0" y="0"/>
            <a:chExt cx="21479269" cy="1537094"/>
          </a:xfrm>
        </p:grpSpPr>
        <p:sp>
          <p:nvSpPr>
            <p:cNvPr id="14" name="Freeform 14"/>
            <p:cNvSpPr/>
            <p:nvPr/>
          </p:nvSpPr>
          <p:spPr>
            <a:xfrm>
              <a:off x="0" y="0"/>
              <a:ext cx="21479256" cy="1537081"/>
            </a:xfrm>
            <a:custGeom>
              <a:avLst/>
              <a:gdLst/>
              <a:ahLst/>
              <a:cxnLst/>
              <a:rect l="l" t="t" r="r" b="b"/>
              <a:pathLst>
                <a:path w="21479256" h="1537081">
                  <a:moveTo>
                    <a:pt x="0" y="0"/>
                  </a:moveTo>
                  <a:lnTo>
                    <a:pt x="21479256" y="0"/>
                  </a:lnTo>
                  <a:lnTo>
                    <a:pt x="21479256" y="1537081"/>
                  </a:lnTo>
                  <a:lnTo>
                    <a:pt x="0" y="1537081"/>
                  </a:lnTo>
                  <a:close/>
                </a:path>
              </a:pathLst>
            </a:custGeom>
            <a:solidFill>
              <a:srgbClr val="000000">
                <a:alpha val="0"/>
              </a:srgbClr>
            </a:solidFill>
            <a:ln w="12700">
              <a:solidFill>
                <a:srgbClr val="000000"/>
              </a:solidFill>
            </a:ln>
          </p:spPr>
          <p:txBody>
            <a:bodyPr/>
            <a:lstStyle/>
            <a:p>
              <a:endParaRPr lang="en-IN"/>
            </a:p>
          </p:txBody>
        </p:sp>
      </p:grpSp>
      <p:sp>
        <p:nvSpPr>
          <p:cNvPr id="15" name="TextBox 15"/>
          <p:cNvSpPr txBox="1"/>
          <p:nvPr/>
        </p:nvSpPr>
        <p:spPr>
          <a:xfrm>
            <a:off x="453818" y="4496478"/>
            <a:ext cx="5320147" cy="5429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Detection</a:t>
            </a:r>
          </a:p>
        </p:txBody>
      </p:sp>
      <p:sp>
        <p:nvSpPr>
          <p:cNvPr id="16" name="TextBox 16"/>
          <p:cNvSpPr txBox="1"/>
          <p:nvPr/>
        </p:nvSpPr>
        <p:spPr>
          <a:xfrm>
            <a:off x="5050065" y="4496478"/>
            <a:ext cx="5314837" cy="1104900"/>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Automated scanning, comprehensive coverage.</a:t>
            </a:r>
          </a:p>
        </p:txBody>
      </p:sp>
      <p:sp>
        <p:nvSpPr>
          <p:cNvPr id="17" name="TextBox 17"/>
          <p:cNvSpPr txBox="1"/>
          <p:nvPr/>
        </p:nvSpPr>
        <p:spPr>
          <a:xfrm>
            <a:off x="11430000" y="4496478"/>
            <a:ext cx="6383293" cy="1104900"/>
          </a:xfrm>
          <a:prstGeom prst="rect">
            <a:avLst/>
          </a:prstGeom>
        </p:spPr>
        <p:txBody>
          <a:bodyPr wrap="square" lIns="0" tIns="0" rIns="0" bIns="0" rtlCol="0" anchor="t">
            <a:spAutoFit/>
          </a:bodyPr>
          <a:lstStyle/>
          <a:p>
            <a:pPr algn="l">
              <a:lnSpc>
                <a:spcPts val="4499"/>
              </a:lnSpc>
            </a:pPr>
            <a:r>
              <a:rPr lang="en-US" sz="3000" dirty="0">
                <a:solidFill>
                  <a:srgbClr val="000000"/>
                </a:solidFill>
                <a:latin typeface="Cambria"/>
                <a:ea typeface="Cambria"/>
                <a:cs typeface="Cambria"/>
                <a:sym typeface="Cambria"/>
              </a:rPr>
              <a:t>Manual explanation, focusing on context and implications.</a:t>
            </a:r>
          </a:p>
        </p:txBody>
      </p:sp>
      <p:grpSp>
        <p:nvGrpSpPr>
          <p:cNvPr id="18" name="Group 18"/>
          <p:cNvGrpSpPr/>
          <p:nvPr/>
        </p:nvGrpSpPr>
        <p:grpSpPr>
          <a:xfrm>
            <a:off x="152633" y="5685922"/>
            <a:ext cx="17961494" cy="2029661"/>
            <a:chOff x="0" y="0"/>
            <a:chExt cx="21479269" cy="2427172"/>
          </a:xfrm>
        </p:grpSpPr>
        <p:sp>
          <p:nvSpPr>
            <p:cNvPr id="19" name="Freeform 19"/>
            <p:cNvSpPr/>
            <p:nvPr/>
          </p:nvSpPr>
          <p:spPr>
            <a:xfrm>
              <a:off x="0" y="0"/>
              <a:ext cx="21479256" cy="2427151"/>
            </a:xfrm>
            <a:custGeom>
              <a:avLst/>
              <a:gdLst/>
              <a:ahLst/>
              <a:cxnLst/>
              <a:rect l="l" t="t" r="r" b="b"/>
              <a:pathLst>
                <a:path w="21479256" h="2427151">
                  <a:moveTo>
                    <a:pt x="0" y="0"/>
                  </a:moveTo>
                  <a:lnTo>
                    <a:pt x="21479256" y="0"/>
                  </a:lnTo>
                  <a:lnTo>
                    <a:pt x="21479256" y="2427151"/>
                  </a:lnTo>
                  <a:lnTo>
                    <a:pt x="0" y="2427151"/>
                  </a:lnTo>
                  <a:close/>
                </a:path>
              </a:pathLst>
            </a:custGeom>
            <a:solidFill>
              <a:srgbClr val="FFFFFF">
                <a:alpha val="0"/>
              </a:srgbClr>
            </a:solidFill>
            <a:ln w="12700">
              <a:solidFill>
                <a:srgbClr val="000000"/>
              </a:solidFill>
            </a:ln>
          </p:spPr>
          <p:txBody>
            <a:bodyPr/>
            <a:lstStyle/>
            <a:p>
              <a:endParaRPr lang="en-IN"/>
            </a:p>
          </p:txBody>
        </p:sp>
      </p:grpSp>
      <p:sp>
        <p:nvSpPr>
          <p:cNvPr id="20" name="TextBox 20"/>
          <p:cNvSpPr txBox="1"/>
          <p:nvPr/>
        </p:nvSpPr>
        <p:spPr>
          <a:xfrm>
            <a:off x="453818" y="5781833"/>
            <a:ext cx="5320147" cy="5429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Accuracy</a:t>
            </a:r>
          </a:p>
        </p:txBody>
      </p:sp>
      <p:sp>
        <p:nvSpPr>
          <p:cNvPr id="21" name="TextBox 21"/>
          <p:cNvSpPr txBox="1"/>
          <p:nvPr/>
        </p:nvSpPr>
        <p:spPr>
          <a:xfrm>
            <a:off x="5050065" y="5828797"/>
            <a:ext cx="5314837" cy="1104900"/>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Tool-verified, low false positive rate due to proof-of-exploit.</a:t>
            </a:r>
          </a:p>
        </p:txBody>
      </p:sp>
      <p:sp>
        <p:nvSpPr>
          <p:cNvPr id="22" name="TextBox 22"/>
          <p:cNvSpPr txBox="1"/>
          <p:nvPr/>
        </p:nvSpPr>
        <p:spPr>
          <a:xfrm>
            <a:off x="11430000" y="5774921"/>
            <a:ext cx="6380572" cy="1097352"/>
          </a:xfrm>
          <a:prstGeom prst="rect">
            <a:avLst/>
          </a:prstGeom>
        </p:spPr>
        <p:txBody>
          <a:bodyPr wrap="square" lIns="0" tIns="0" rIns="0" bIns="0" rtlCol="0" anchor="t">
            <a:spAutoFit/>
          </a:bodyPr>
          <a:lstStyle/>
          <a:p>
            <a:pPr algn="l">
              <a:lnSpc>
                <a:spcPts val="4499"/>
              </a:lnSpc>
            </a:pPr>
            <a:r>
              <a:rPr lang="en-US" sz="3000" dirty="0">
                <a:solidFill>
                  <a:srgbClr val="000000"/>
                </a:solidFill>
                <a:latin typeface="Cambria"/>
                <a:ea typeface="Cambria"/>
                <a:cs typeface="Cambria"/>
                <a:sym typeface="Cambria"/>
              </a:rPr>
              <a:t>Interpreted based on application context and known attack vectors.</a:t>
            </a:r>
          </a:p>
        </p:txBody>
      </p:sp>
      <p:sp>
        <p:nvSpPr>
          <p:cNvPr id="25" name="TextBox 25"/>
          <p:cNvSpPr txBox="1"/>
          <p:nvPr/>
        </p:nvSpPr>
        <p:spPr>
          <a:xfrm>
            <a:off x="469748" y="7811494"/>
            <a:ext cx="5320147" cy="542925"/>
          </a:xfrm>
          <a:prstGeom prst="rect">
            <a:avLst/>
          </a:prstGeom>
        </p:spPr>
        <p:txBody>
          <a:bodyPr lIns="0" tIns="0" rIns="0" bIns="0" rtlCol="0" anchor="t">
            <a:spAutoFit/>
          </a:bodyPr>
          <a:lstStyle/>
          <a:p>
            <a:pPr algn="l">
              <a:lnSpc>
                <a:spcPts val="4499"/>
              </a:lnSpc>
            </a:pPr>
            <a:r>
              <a:rPr lang="en-US" sz="3000">
                <a:solidFill>
                  <a:srgbClr val="000000"/>
                </a:solidFill>
                <a:latin typeface="Cambria"/>
                <a:ea typeface="Cambria"/>
                <a:cs typeface="Cambria"/>
                <a:sym typeface="Cambria"/>
              </a:rPr>
              <a:t>Severity</a:t>
            </a:r>
          </a:p>
        </p:txBody>
      </p:sp>
      <p:sp>
        <p:nvSpPr>
          <p:cNvPr id="26" name="TextBox 26"/>
          <p:cNvSpPr txBox="1"/>
          <p:nvPr/>
        </p:nvSpPr>
        <p:spPr>
          <a:xfrm>
            <a:off x="5050065" y="7754344"/>
            <a:ext cx="5314837" cy="1104900"/>
          </a:xfrm>
          <a:prstGeom prst="rect">
            <a:avLst/>
          </a:prstGeom>
        </p:spPr>
        <p:txBody>
          <a:bodyPr lIns="0" tIns="0" rIns="0" bIns="0" rtlCol="0" anchor="t">
            <a:spAutoFit/>
          </a:bodyPr>
          <a:lstStyle/>
          <a:p>
            <a:pPr algn="l">
              <a:lnSpc>
                <a:spcPts val="4499"/>
              </a:lnSpc>
            </a:pPr>
            <a:r>
              <a:rPr lang="en-US" sz="3000" dirty="0">
                <a:solidFill>
                  <a:srgbClr val="000000"/>
                </a:solidFill>
                <a:latin typeface="Cambria"/>
                <a:ea typeface="Cambria"/>
                <a:cs typeface="Cambria"/>
                <a:sym typeface="Cambria"/>
              </a:rPr>
              <a:t>Tool-assigned based on predefined risk metrics.</a:t>
            </a:r>
          </a:p>
        </p:txBody>
      </p:sp>
      <p:sp>
        <p:nvSpPr>
          <p:cNvPr id="27" name="TextBox 27"/>
          <p:cNvSpPr txBox="1"/>
          <p:nvPr/>
        </p:nvSpPr>
        <p:spPr>
          <a:xfrm>
            <a:off x="11430000" y="7811494"/>
            <a:ext cx="6399223" cy="1097352"/>
          </a:xfrm>
          <a:prstGeom prst="rect">
            <a:avLst/>
          </a:prstGeom>
        </p:spPr>
        <p:txBody>
          <a:bodyPr wrap="square" lIns="0" tIns="0" rIns="0" bIns="0" rtlCol="0" anchor="t">
            <a:spAutoFit/>
          </a:bodyPr>
          <a:lstStyle/>
          <a:p>
            <a:pPr algn="l">
              <a:lnSpc>
                <a:spcPts val="4499"/>
              </a:lnSpc>
            </a:pPr>
            <a:r>
              <a:rPr lang="en-US" sz="3000" dirty="0">
                <a:solidFill>
                  <a:srgbClr val="000000"/>
                </a:solidFill>
                <a:latin typeface="Cambria"/>
                <a:ea typeface="Cambria"/>
                <a:cs typeface="Cambria"/>
                <a:sym typeface="Cambria"/>
              </a:rPr>
              <a:t>Risk-based, considering business impact and likelihood of exploitation.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755</Words>
  <Application>Microsoft Office PowerPoint</Application>
  <PresentationFormat>Custom</PresentationFormat>
  <Paragraphs>87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Cambria</vt:lpstr>
      <vt:lpstr>Montserrat Bold</vt:lpstr>
      <vt:lpstr>Calibri</vt:lpstr>
      <vt:lpstr>Cambria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Netsparker-Vulnerability-Assessment-Report.pptx</dc:title>
  <cp:lastModifiedBy>pandya heer</cp:lastModifiedBy>
  <cp:revision>1</cp:revision>
  <dcterms:created xsi:type="dcterms:W3CDTF">2006-08-16T00:00:00Z</dcterms:created>
  <dcterms:modified xsi:type="dcterms:W3CDTF">2026-01-23T11:27:41Z</dcterms:modified>
  <dc:identifier>DAG_OjJd9tc</dc:identifier>
</cp:coreProperties>
</file>